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drawings/drawing2.xml" ContentType="application/vnd.openxmlformats-officedocument.drawingml.chartshapes+xml"/>
  <Override PartName="/ppt/theme/themeOverride1.xml" ContentType="application/vnd.openxmlformats-officedocument.themeOverride+xml"/>
  <Override PartName="/ppt/notesSlides/notesSlide3.xml" ContentType="application/vnd.openxmlformats-officedocument.presentationml.notesSlide+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1" r:id="rId1"/>
  </p:sldMasterIdLst>
  <p:notesMasterIdLst>
    <p:notesMasterId r:id="rId42"/>
  </p:notesMasterIdLst>
  <p:handoutMasterIdLst>
    <p:handoutMasterId r:id="rId43"/>
  </p:handoutMasterIdLst>
  <p:sldIdLst>
    <p:sldId id="271" r:id="rId2"/>
    <p:sldId id="270" r:id="rId3"/>
    <p:sldId id="345" r:id="rId4"/>
    <p:sldId id="272" r:id="rId5"/>
    <p:sldId id="432" r:id="rId6"/>
    <p:sldId id="463" r:id="rId7"/>
    <p:sldId id="464" r:id="rId8"/>
    <p:sldId id="470" r:id="rId9"/>
    <p:sldId id="468" r:id="rId10"/>
    <p:sldId id="469" r:id="rId11"/>
    <p:sldId id="456" r:id="rId12"/>
    <p:sldId id="390" r:id="rId13"/>
    <p:sldId id="465" r:id="rId14"/>
    <p:sldId id="466" r:id="rId15"/>
    <p:sldId id="296" r:id="rId16"/>
    <p:sldId id="471" r:id="rId17"/>
    <p:sldId id="450" r:id="rId18"/>
    <p:sldId id="451" r:id="rId19"/>
    <p:sldId id="453" r:id="rId20"/>
    <p:sldId id="452" r:id="rId21"/>
    <p:sldId id="467" r:id="rId22"/>
    <p:sldId id="278" r:id="rId23"/>
    <p:sldId id="298" r:id="rId24"/>
    <p:sldId id="384" r:id="rId25"/>
    <p:sldId id="389" r:id="rId26"/>
    <p:sldId id="291" r:id="rId27"/>
    <p:sldId id="294" r:id="rId28"/>
    <p:sldId id="301" r:id="rId29"/>
    <p:sldId id="454" r:id="rId30"/>
    <p:sldId id="444" r:id="rId31"/>
    <p:sldId id="459" r:id="rId32"/>
    <p:sldId id="462" r:id="rId33"/>
    <p:sldId id="445" r:id="rId34"/>
    <p:sldId id="392" r:id="rId35"/>
    <p:sldId id="374" r:id="rId36"/>
    <p:sldId id="406" r:id="rId37"/>
    <p:sldId id="441" r:id="rId38"/>
    <p:sldId id="416" r:id="rId39"/>
    <p:sldId id="302" r:id="rId40"/>
    <p:sldId id="472" r:id="rId41"/>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内田 正美" initials="内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200"/>
    <a:srgbClr val="D33C0D"/>
    <a:srgbClr val="FFCC00"/>
    <a:srgbClr val="33A0DA"/>
    <a:srgbClr val="5A417F"/>
    <a:srgbClr val="00A5DF"/>
    <a:srgbClr val="40D3C1"/>
    <a:srgbClr val="FFFFFF"/>
    <a:srgbClr val="C6D6F3"/>
    <a:srgbClr val="EBF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301" autoAdjust="0"/>
  </p:normalViewPr>
  <p:slideViewPr>
    <p:cSldViewPr>
      <p:cViewPr varScale="1">
        <p:scale>
          <a:sx n="67" d="100"/>
          <a:sy n="67" d="100"/>
        </p:scale>
        <p:origin x="1244" y="68"/>
      </p:cViewPr>
      <p:guideLst>
        <p:guide orient="horz" pos="2160"/>
        <p:guide pos="2880"/>
      </p:guideLst>
    </p:cSldViewPr>
  </p:slideViewPr>
  <p:outlineViewPr>
    <p:cViewPr>
      <p:scale>
        <a:sx n="33" d="100"/>
        <a:sy n="33" d="100"/>
      </p:scale>
      <p:origin x="36" y="3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060"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770;&#19978;&#39640;&#20998;&#2651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865;&#32004;&#31038;&#25968;&#20998;&#2651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770;&#19978;&#39640;&#20998;&#265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770;&#19978;&#39640;&#20998;&#265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770;&#19978;&#39640;&#20998;&#265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770;&#19978;&#39640;&#20998;&#2651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92.168.1.159\disk\018_&#27770;&#31639;&#35500;&#26126;&#20250;&#36039;&#26009;\FY2020\2020Q4&#27770;&#31639;&#35500;&#26126;&#20250;\&#20316;&#25104;&#29992;&#22522;&#36039;&#26009;\&#22770;&#19978;&#39640;&#20998;&#2651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n-ea"/>
                <a:cs typeface="+mn-cs"/>
              </a:defRPr>
            </a:pPr>
            <a:r>
              <a:rPr lang="en-US" sz="1200">
                <a:latin typeface="メイリオ" panose="020B0604030504040204" pitchFamily="50" charset="-128"/>
                <a:ea typeface="メイリオ" panose="020B0604030504040204" pitchFamily="50" charset="-128"/>
              </a:rPr>
              <a:t>Net sales of businesses other than the Information Platform business (quarterly)</a:t>
            </a:r>
          </a:p>
        </c:rich>
      </c:tx>
      <c:layout>
        <c:manualLayout>
          <c:xMode val="edge"/>
          <c:yMode val="edge"/>
          <c:x val="0.23756098765432096"/>
          <c:y val="9.3345555555555557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7921604938271606E-2"/>
          <c:y val="0.3062111111111111"/>
          <c:w val="0.89876975308641982"/>
          <c:h val="0.54321111111111109"/>
        </c:manualLayout>
      </c:layout>
      <c:barChart>
        <c:barDir val="col"/>
        <c:grouping val="clustered"/>
        <c:varyColors val="0"/>
        <c:ser>
          <c:idx val="13"/>
          <c:order val="13"/>
          <c:tx>
            <c:strRef>
              <c:f>Sheet2!$O$1</c:f>
              <c:strCache>
                <c:ptCount val="1"/>
                <c:pt idx="0">
                  <c:v>IP以外の事業売上</c:v>
                </c:pt>
              </c:strCache>
              <c:extLst xmlns:c15="http://schemas.microsoft.com/office/drawing/2012/chart"/>
            </c:strRef>
          </c:tx>
          <c:spPr>
            <a:solidFill>
              <a:schemeClr val="accent2">
                <a:lumMod val="75000"/>
              </a:schemeClr>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extLst/>
            </c:strRef>
          </c:cat>
          <c:val>
            <c:numRef>
              <c:f>Sheet2!$O$2:$O$21</c:f>
              <c:numCache>
                <c:formatCode>#,##0_ ;[Red]\-#,##0\ </c:formatCode>
                <c:ptCount val="16"/>
                <c:pt idx="0">
                  <c:v>76569403</c:v>
                </c:pt>
                <c:pt idx="1">
                  <c:v>57054738</c:v>
                </c:pt>
                <c:pt idx="2">
                  <c:v>57742180</c:v>
                </c:pt>
                <c:pt idx="3">
                  <c:v>91698900</c:v>
                </c:pt>
                <c:pt idx="4">
                  <c:v>139035476</c:v>
                </c:pt>
                <c:pt idx="5">
                  <c:v>92239011</c:v>
                </c:pt>
                <c:pt idx="6">
                  <c:v>101675582</c:v>
                </c:pt>
                <c:pt idx="7">
                  <c:v>138825757</c:v>
                </c:pt>
                <c:pt idx="8">
                  <c:v>197704805</c:v>
                </c:pt>
                <c:pt idx="9">
                  <c:v>151801246</c:v>
                </c:pt>
                <c:pt idx="10">
                  <c:v>155566641</c:v>
                </c:pt>
                <c:pt idx="11">
                  <c:v>127190574</c:v>
                </c:pt>
                <c:pt idx="12">
                  <c:v>249797472</c:v>
                </c:pt>
                <c:pt idx="13">
                  <c:v>117610347</c:v>
                </c:pt>
                <c:pt idx="14">
                  <c:v>169563323</c:v>
                </c:pt>
                <c:pt idx="15">
                  <c:v>201050877.99999997</c:v>
                </c:pt>
              </c:numCache>
              <c:extLst/>
            </c:numRef>
          </c:val>
          <c:extLst xmlns:c15="http://schemas.microsoft.com/office/drawing/2012/chart">
            <c:ext xmlns:c16="http://schemas.microsoft.com/office/drawing/2014/chart" uri="{C3380CC4-5D6E-409C-BE32-E72D297353CC}">
              <c16:uniqueId val="{00000000-985C-4113-A782-EC0DD6200F77}"/>
            </c:ext>
          </c:extLst>
        </c:ser>
        <c:dLbls>
          <c:showLegendKey val="0"/>
          <c:showVal val="0"/>
          <c:showCatName val="0"/>
          <c:showSerName val="0"/>
          <c:showPercent val="0"/>
          <c:showBubbleSize val="0"/>
        </c:dLbls>
        <c:gapWidth val="219"/>
        <c:overlap val="-27"/>
        <c:axId val="1386531103"/>
        <c:axId val="1386531519"/>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c:ext uri="{02D57815-91ED-43cb-92C2-25804820EDAC}">
                        <c15:formulaRef>
                          <c15:sqref>Sheet2!$B$2:$B$21</c15:sqref>
                        </c15:formulaRef>
                      </c:ext>
                    </c:extLst>
                    <c:numCache>
                      <c:formatCode>#,##0_ ;[Red]\-#,##0\ </c:formatCode>
                      <c:ptCount val="16"/>
                      <c:pt idx="0">
                        <c:v>328184549</c:v>
                      </c:pt>
                      <c:pt idx="1">
                        <c:v>341178565</c:v>
                      </c:pt>
                      <c:pt idx="2">
                        <c:v>355841666</c:v>
                      </c:pt>
                      <c:pt idx="3">
                        <c:v>371948903</c:v>
                      </c:pt>
                      <c:pt idx="4">
                        <c:v>381167939</c:v>
                      </c:pt>
                      <c:pt idx="5">
                        <c:v>388738645</c:v>
                      </c:pt>
                      <c:pt idx="6">
                        <c:v>397599452</c:v>
                      </c:pt>
                      <c:pt idx="7">
                        <c:v>404190271</c:v>
                      </c:pt>
                      <c:pt idx="8">
                        <c:v>420927284</c:v>
                      </c:pt>
                      <c:pt idx="9">
                        <c:v>429105418</c:v>
                      </c:pt>
                      <c:pt idx="10">
                        <c:v>438689231</c:v>
                      </c:pt>
                      <c:pt idx="11">
                        <c:v>459670570</c:v>
                      </c:pt>
                      <c:pt idx="12">
                        <c:v>465225530</c:v>
                      </c:pt>
                      <c:pt idx="13">
                        <c:v>475990309</c:v>
                      </c:pt>
                      <c:pt idx="14">
                        <c:v>486810943</c:v>
                      </c:pt>
                      <c:pt idx="15">
                        <c:v>497177610</c:v>
                      </c:pt>
                    </c:numCache>
                  </c:numRef>
                </c:val>
                <c:extLst>
                  <c:ext xmlns:c16="http://schemas.microsoft.com/office/drawing/2014/chart" uri="{C3380CC4-5D6E-409C-BE32-E72D297353CC}">
                    <c16:uniqueId val="{00000001-985C-4113-A782-EC0DD6200F7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PRメール売上高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Sheet2!$C$2:$C$21</c15:sqref>
                        </c15:formulaRef>
                      </c:ext>
                    </c:extLst>
                    <c:numCache>
                      <c:formatCode>#,##0_ ;[Red]\-#,##0\ </c:formatCode>
                      <c:ptCount val="16"/>
                      <c:pt idx="0">
                        <c:v>2850000</c:v>
                      </c:pt>
                      <c:pt idx="1">
                        <c:v>4450000</c:v>
                      </c:pt>
                      <c:pt idx="2">
                        <c:v>6395000</c:v>
                      </c:pt>
                      <c:pt idx="3">
                        <c:v>3490000</c:v>
                      </c:pt>
                      <c:pt idx="4">
                        <c:v>4076000</c:v>
                      </c:pt>
                      <c:pt idx="5">
                        <c:v>5245000</c:v>
                      </c:pt>
                      <c:pt idx="6">
                        <c:v>3270000</c:v>
                      </c:pt>
                      <c:pt idx="7">
                        <c:v>4225000</c:v>
                      </c:pt>
                      <c:pt idx="8">
                        <c:v>1480000</c:v>
                      </c:pt>
                      <c:pt idx="9">
                        <c:v>3545000</c:v>
                      </c:pt>
                      <c:pt idx="10">
                        <c:v>7530000</c:v>
                      </c:pt>
                      <c:pt idx="11">
                        <c:v>3381792</c:v>
                      </c:pt>
                      <c:pt idx="12">
                        <c:v>1800000</c:v>
                      </c:pt>
                      <c:pt idx="13">
                        <c:v>5505198</c:v>
                      </c:pt>
                      <c:pt idx="14">
                        <c:v>9924005</c:v>
                      </c:pt>
                      <c:pt idx="15">
                        <c:v>10939772</c:v>
                      </c:pt>
                    </c:numCache>
                  </c:numRef>
                </c:val>
                <c:extLst xmlns:c15="http://schemas.microsoft.com/office/drawing/2012/chart">
                  <c:ext xmlns:c16="http://schemas.microsoft.com/office/drawing/2014/chart" uri="{C3380CC4-5D6E-409C-BE32-E72D297353CC}">
                    <c16:uniqueId val="{00000002-985C-4113-A782-EC0DD6200F7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バナー売上高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Sheet2!$D$2:$D$21</c15:sqref>
                        </c15:formulaRef>
                      </c:ext>
                    </c:extLst>
                    <c:numCache>
                      <c:formatCode>#,##0_ ;[Red]\-#,##0\ </c:formatCode>
                      <c:ptCount val="16"/>
                      <c:pt idx="0">
                        <c:v>2250000</c:v>
                      </c:pt>
                      <c:pt idx="1">
                        <c:v>876000</c:v>
                      </c:pt>
                      <c:pt idx="2">
                        <c:v>2195100</c:v>
                      </c:pt>
                      <c:pt idx="3">
                        <c:v>1005000</c:v>
                      </c:pt>
                      <c:pt idx="4">
                        <c:v>1846000</c:v>
                      </c:pt>
                      <c:pt idx="5">
                        <c:v>1745000</c:v>
                      </c:pt>
                      <c:pt idx="6">
                        <c:v>1962500</c:v>
                      </c:pt>
                      <c:pt idx="7">
                        <c:v>690000</c:v>
                      </c:pt>
                      <c:pt idx="8">
                        <c:v>1875056</c:v>
                      </c:pt>
                      <c:pt idx="9">
                        <c:v>600000</c:v>
                      </c:pt>
                      <c:pt idx="10">
                        <c:v>2435000</c:v>
                      </c:pt>
                      <c:pt idx="11">
                        <c:v>1752829</c:v>
                      </c:pt>
                      <c:pt idx="12">
                        <c:v>855000</c:v>
                      </c:pt>
                      <c:pt idx="13">
                        <c:v>1997100</c:v>
                      </c:pt>
                      <c:pt idx="14">
                        <c:v>2820000</c:v>
                      </c:pt>
                      <c:pt idx="15">
                        <c:v>2125000</c:v>
                      </c:pt>
                    </c:numCache>
                  </c:numRef>
                </c:val>
                <c:extLst xmlns:c15="http://schemas.microsoft.com/office/drawing/2012/chart">
                  <c:ext xmlns:c16="http://schemas.microsoft.com/office/drawing/2014/chart" uri="{C3380CC4-5D6E-409C-BE32-E72D297353CC}">
                    <c16:uniqueId val="{00000003-985C-4113-A782-EC0DD6200F7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製品掲載売上高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Sheet2!$E$2:$E$21</c15:sqref>
                        </c15:formulaRef>
                      </c:ext>
                    </c:extLst>
                    <c:numCache>
                      <c:formatCode>#,##0_ ;[Red]\-#,##0\ </c:formatCode>
                      <c:ptCount val="16"/>
                      <c:pt idx="0">
                        <c:v>71544</c:v>
                      </c:pt>
                      <c:pt idx="1">
                        <c:v>160776</c:v>
                      </c:pt>
                      <c:pt idx="2">
                        <c:v>220372</c:v>
                      </c:pt>
                      <c:pt idx="3">
                        <c:v>258324</c:v>
                      </c:pt>
                      <c:pt idx="4">
                        <c:v>274218</c:v>
                      </c:pt>
                      <c:pt idx="5">
                        <c:v>179606</c:v>
                      </c:pt>
                      <c:pt idx="6">
                        <c:v>187310</c:v>
                      </c:pt>
                      <c:pt idx="7">
                        <c:v>180122</c:v>
                      </c:pt>
                      <c:pt idx="8">
                        <c:v>215770</c:v>
                      </c:pt>
                      <c:pt idx="9">
                        <c:v>277305</c:v>
                      </c:pt>
                      <c:pt idx="10">
                        <c:v>289221</c:v>
                      </c:pt>
                      <c:pt idx="11">
                        <c:v>237680</c:v>
                      </c:pt>
                      <c:pt idx="12">
                        <c:v>237693</c:v>
                      </c:pt>
                      <c:pt idx="13">
                        <c:v>206932</c:v>
                      </c:pt>
                      <c:pt idx="14">
                        <c:v>253846</c:v>
                      </c:pt>
                      <c:pt idx="15">
                        <c:v>283063</c:v>
                      </c:pt>
                    </c:numCache>
                  </c:numRef>
                </c:val>
                <c:extLst xmlns:c15="http://schemas.microsoft.com/office/drawing/2012/chart">
                  <c:ext xmlns:c16="http://schemas.microsoft.com/office/drawing/2014/chart" uri="{C3380CC4-5D6E-409C-BE32-E72D297353CC}">
                    <c16:uniqueId val="{00000004-985C-4113-A782-EC0DD6200F7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LINES売上高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Sheet2!$F$2:$F$21</c15:sqref>
                        </c15:formulaRef>
                      </c:ext>
                    </c:extLst>
                    <c:numCache>
                      <c:formatCode>#,##0_ ;[Red]\-#,##0\ </c:formatCode>
                      <c:ptCount val="16"/>
                      <c:pt idx="0">
                        <c:v>5171544</c:v>
                      </c:pt>
                      <c:pt idx="1">
                        <c:v>5486776</c:v>
                      </c:pt>
                      <c:pt idx="2">
                        <c:v>8810472</c:v>
                      </c:pt>
                      <c:pt idx="3">
                        <c:v>4753324</c:v>
                      </c:pt>
                      <c:pt idx="4">
                        <c:v>6196218</c:v>
                      </c:pt>
                      <c:pt idx="5">
                        <c:v>7169606</c:v>
                      </c:pt>
                      <c:pt idx="6">
                        <c:v>5419810</c:v>
                      </c:pt>
                      <c:pt idx="7">
                        <c:v>5095122</c:v>
                      </c:pt>
                      <c:pt idx="8">
                        <c:v>3570826</c:v>
                      </c:pt>
                      <c:pt idx="9">
                        <c:v>4422305</c:v>
                      </c:pt>
                      <c:pt idx="10">
                        <c:v>10254221</c:v>
                      </c:pt>
                      <c:pt idx="11">
                        <c:v>5372301</c:v>
                      </c:pt>
                      <c:pt idx="12">
                        <c:v>2892693</c:v>
                      </c:pt>
                      <c:pt idx="13">
                        <c:v>7709230</c:v>
                      </c:pt>
                      <c:pt idx="14">
                        <c:v>12997851</c:v>
                      </c:pt>
                      <c:pt idx="15">
                        <c:v>13347835</c:v>
                      </c:pt>
                    </c:numCache>
                  </c:numRef>
                </c:val>
                <c:extLst xmlns:c15="http://schemas.microsoft.com/office/drawing/2012/chart">
                  <c:ext xmlns:c16="http://schemas.microsoft.com/office/drawing/2014/chart" uri="{C3380CC4-5D6E-409C-BE32-E72D297353CC}">
                    <c16:uniqueId val="{00000005-985C-4113-A782-EC0DD6200F77}"/>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コンサルティング売上高</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Sheet2!$G$2:$G$21</c15:sqref>
                        </c15:formulaRef>
                      </c:ext>
                    </c:extLst>
                    <c:numCache>
                      <c:formatCode>#,##0_ ;[Red]\-#,##0\ </c:formatCode>
                      <c:ptCount val="16"/>
                      <c:pt idx="0">
                        <c:v>26950000</c:v>
                      </c:pt>
                      <c:pt idx="1">
                        <c:v>17410000</c:v>
                      </c:pt>
                      <c:pt idx="2">
                        <c:v>12450000</c:v>
                      </c:pt>
                      <c:pt idx="3">
                        <c:v>40866063</c:v>
                      </c:pt>
                      <c:pt idx="4">
                        <c:v>35570000</c:v>
                      </c:pt>
                      <c:pt idx="5">
                        <c:v>35448000</c:v>
                      </c:pt>
                      <c:pt idx="6">
                        <c:v>33700000</c:v>
                      </c:pt>
                      <c:pt idx="7">
                        <c:v>52741140</c:v>
                      </c:pt>
                      <c:pt idx="8">
                        <c:v>58691891</c:v>
                      </c:pt>
                      <c:pt idx="9">
                        <c:v>56175000</c:v>
                      </c:pt>
                      <c:pt idx="10">
                        <c:v>50685000</c:v>
                      </c:pt>
                      <c:pt idx="11">
                        <c:v>38300703</c:v>
                      </c:pt>
                      <c:pt idx="12">
                        <c:v>85294036</c:v>
                      </c:pt>
                      <c:pt idx="13">
                        <c:v>12634400</c:v>
                      </c:pt>
                      <c:pt idx="14">
                        <c:v>52895310</c:v>
                      </c:pt>
                      <c:pt idx="15">
                        <c:v>40689174</c:v>
                      </c:pt>
                    </c:numCache>
                  </c:numRef>
                </c:val>
                <c:extLst xmlns:c15="http://schemas.microsoft.com/office/drawing/2012/chart">
                  <c:ext xmlns:c16="http://schemas.microsoft.com/office/drawing/2014/chart" uri="{C3380CC4-5D6E-409C-BE32-E72D297353CC}">
                    <c16:uniqueId val="{00000006-985C-4113-A782-EC0DD6200F7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リクルートソリューション売上高</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Sheet2!$H$2:$H$21</c15:sqref>
                        </c15:formulaRef>
                      </c:ext>
                    </c:extLst>
                    <c:numCache>
                      <c:formatCode>#,##0_ ;[Red]\-#,##0\ </c:formatCode>
                      <c:ptCount val="16"/>
                      <c:pt idx="0">
                        <c:v>21637016</c:v>
                      </c:pt>
                      <c:pt idx="1">
                        <c:v>13937115</c:v>
                      </c:pt>
                      <c:pt idx="2">
                        <c:v>23231900</c:v>
                      </c:pt>
                      <c:pt idx="3">
                        <c:v>18667500</c:v>
                      </c:pt>
                      <c:pt idx="4">
                        <c:v>30101269</c:v>
                      </c:pt>
                      <c:pt idx="5">
                        <c:v>15617880</c:v>
                      </c:pt>
                      <c:pt idx="6">
                        <c:v>26509627</c:v>
                      </c:pt>
                      <c:pt idx="7">
                        <c:v>11445870</c:v>
                      </c:pt>
                      <c:pt idx="8">
                        <c:v>47707613</c:v>
                      </c:pt>
                      <c:pt idx="9">
                        <c:v>29684189</c:v>
                      </c:pt>
                      <c:pt idx="10">
                        <c:v>28505420</c:v>
                      </c:pt>
                      <c:pt idx="11">
                        <c:v>14041548</c:v>
                      </c:pt>
                      <c:pt idx="12">
                        <c:v>34235493</c:v>
                      </c:pt>
                      <c:pt idx="13">
                        <c:v>15855165</c:v>
                      </c:pt>
                      <c:pt idx="14">
                        <c:v>15573356</c:v>
                      </c:pt>
                      <c:pt idx="15">
                        <c:v>28049729.999999981</c:v>
                      </c:pt>
                    </c:numCache>
                  </c:numRef>
                </c:val>
                <c:extLst xmlns:c15="http://schemas.microsoft.com/office/drawing/2012/chart">
                  <c:ext xmlns:c16="http://schemas.microsoft.com/office/drawing/2014/chart" uri="{C3380CC4-5D6E-409C-BE32-E72D297353CC}">
                    <c16:uniqueId val="{00000007-985C-4113-A782-EC0DD6200F7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LMC予測データ販売売上高</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Sheet2!$I$2:$I$21</c15:sqref>
                        </c15:formulaRef>
                      </c:ext>
                    </c:extLst>
                    <c:numCache>
                      <c:formatCode>#,##0_ ;[Red]\-#,##0\ </c:formatCode>
                      <c:ptCount val="16"/>
                      <c:pt idx="0">
                        <c:v>22810843</c:v>
                      </c:pt>
                      <c:pt idx="1">
                        <c:v>16978109</c:v>
                      </c:pt>
                      <c:pt idx="2">
                        <c:v>7162317</c:v>
                      </c:pt>
                      <c:pt idx="3">
                        <c:v>18168252</c:v>
                      </c:pt>
                      <c:pt idx="4">
                        <c:v>39748746</c:v>
                      </c:pt>
                      <c:pt idx="5">
                        <c:v>27071635</c:v>
                      </c:pt>
                      <c:pt idx="6">
                        <c:v>11197932</c:v>
                      </c:pt>
                      <c:pt idx="7">
                        <c:v>22384676</c:v>
                      </c:pt>
                      <c:pt idx="8">
                        <c:v>28285357</c:v>
                      </c:pt>
                      <c:pt idx="9">
                        <c:v>47779747</c:v>
                      </c:pt>
                      <c:pt idx="10">
                        <c:v>18820282</c:v>
                      </c:pt>
                      <c:pt idx="11">
                        <c:v>20129442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8-985C-4113-A782-EC0DD6200F7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LMCカンファレンス売上高</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Sheet2!$J$2:$J$21</c15:sqref>
                        </c15:formulaRef>
                      </c:ext>
                    </c:extLst>
                    <c:numCache>
                      <c:formatCode>#,##0_ ;[Red]\-#,##0\ </c:formatCode>
                      <c:ptCount val="16"/>
                      <c:pt idx="0">
                        <c:v>0</c:v>
                      </c:pt>
                      <c:pt idx="1">
                        <c:v>0</c:v>
                      </c:pt>
                      <c:pt idx="2">
                        <c:v>0</c:v>
                      </c:pt>
                      <c:pt idx="3">
                        <c:v>6028391</c:v>
                      </c:pt>
                      <c:pt idx="4">
                        <c:v>0</c:v>
                      </c:pt>
                      <c:pt idx="5">
                        <c:v>25000</c:v>
                      </c:pt>
                      <c:pt idx="6">
                        <c:v>0</c:v>
                      </c:pt>
                      <c:pt idx="7">
                        <c:v>15575000</c:v>
                      </c:pt>
                      <c:pt idx="8">
                        <c:v>0</c:v>
                      </c:pt>
                      <c:pt idx="9">
                        <c:v>0</c:v>
                      </c:pt>
                      <c:pt idx="10">
                        <c:v>0</c:v>
                      </c:pt>
                      <c:pt idx="11">
                        <c:v>13580000</c:v>
                      </c:pt>
                      <c:pt idx="12">
                        <c:v>0</c:v>
                      </c:pt>
                      <c:pt idx="13">
                        <c:v>0</c:v>
                      </c:pt>
                      <c:pt idx="14">
                        <c:v>0</c:v>
                      </c:pt>
                      <c:pt idx="15">
                        <c:v>0</c:v>
                      </c:pt>
                    </c:numCache>
                  </c:numRef>
                </c:val>
                <c:extLst xmlns:c15="http://schemas.microsoft.com/office/drawing/2012/chart">
                  <c:ext xmlns:c16="http://schemas.microsoft.com/office/drawing/2014/chart" uri="{C3380CC4-5D6E-409C-BE32-E72D297353CC}">
                    <c16:uniqueId val="{00000009-985C-4113-A782-EC0DD6200F77}"/>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市場予測情報販売売上高</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Sheet2!$K$2:$K$21</c15:sqref>
                        </c15:formulaRef>
                      </c:ext>
                    </c:extLst>
                    <c:numCache>
                      <c:formatCode>#,##0_ ;[Red]\-#,##0\ </c:formatCode>
                      <c:ptCount val="16"/>
                      <c:pt idx="0">
                        <c:v>22810843</c:v>
                      </c:pt>
                      <c:pt idx="1">
                        <c:v>16978109</c:v>
                      </c:pt>
                      <c:pt idx="2">
                        <c:v>7162317</c:v>
                      </c:pt>
                      <c:pt idx="3">
                        <c:v>24196643</c:v>
                      </c:pt>
                      <c:pt idx="4">
                        <c:v>39748746</c:v>
                      </c:pt>
                      <c:pt idx="5">
                        <c:v>27096635</c:v>
                      </c:pt>
                      <c:pt idx="6">
                        <c:v>11197932</c:v>
                      </c:pt>
                      <c:pt idx="7">
                        <c:v>37959676</c:v>
                      </c:pt>
                      <c:pt idx="8">
                        <c:v>28285357</c:v>
                      </c:pt>
                      <c:pt idx="9">
                        <c:v>47779747</c:v>
                      </c:pt>
                      <c:pt idx="10">
                        <c:v>18820282</c:v>
                      </c:pt>
                      <c:pt idx="11">
                        <c:v>33709442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A-985C-4113-A782-EC0DD6200F7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車両・部品調達代行売上高</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Sheet2!$L$2:$L$21</c15:sqref>
                        </c15:formulaRef>
                      </c:ext>
                    </c:extLst>
                    <c:numCache>
                      <c:formatCode>#,##0_ ;[Red]\-#,##0\ </c:formatCode>
                      <c:ptCount val="16"/>
                      <c:pt idx="0">
                        <c:v>0</c:v>
                      </c:pt>
                      <c:pt idx="1">
                        <c:v>987738</c:v>
                      </c:pt>
                      <c:pt idx="2">
                        <c:v>2730491</c:v>
                      </c:pt>
                      <c:pt idx="3">
                        <c:v>1660370</c:v>
                      </c:pt>
                      <c:pt idx="4">
                        <c:v>10253843</c:v>
                      </c:pt>
                      <c:pt idx="5">
                        <c:v>5624090</c:v>
                      </c:pt>
                      <c:pt idx="6">
                        <c:v>8140673</c:v>
                      </c:pt>
                      <c:pt idx="7">
                        <c:v>22408749</c:v>
                      </c:pt>
                      <c:pt idx="8">
                        <c:v>17125998</c:v>
                      </c:pt>
                      <c:pt idx="9">
                        <c:v>13545005</c:v>
                      </c:pt>
                      <c:pt idx="10">
                        <c:v>34201098</c:v>
                      </c:pt>
                      <c:pt idx="11">
                        <c:v>19896080</c:v>
                      </c:pt>
                      <c:pt idx="12">
                        <c:v>61186740</c:v>
                      </c:pt>
                      <c:pt idx="13">
                        <c:v>35108260</c:v>
                      </c:pt>
                      <c:pt idx="14">
                        <c:v>33384620</c:v>
                      </c:pt>
                      <c:pt idx="15">
                        <c:v>48833030</c:v>
                      </c:pt>
                    </c:numCache>
                  </c:numRef>
                </c:val>
                <c:extLst xmlns:c15="http://schemas.microsoft.com/office/drawing/2012/chart">
                  <c:ext xmlns:c16="http://schemas.microsoft.com/office/drawing/2014/chart" uri="{C3380CC4-5D6E-409C-BE32-E72D297353CC}">
                    <c16:uniqueId val="{0000000B-985C-4113-A782-EC0DD6200F77}"/>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分解データ販売売上高</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Sheet2!$M$2:$M$21</c15:sqref>
                        </c15:formulaRef>
                      </c:ext>
                    </c:extLst>
                    <c:numCache>
                      <c:formatCode>#,##0_ ;[Red]\-#,##0\ </c:formatCode>
                      <c:ptCount val="16"/>
                      <c:pt idx="0">
                        <c:v>0</c:v>
                      </c:pt>
                      <c:pt idx="1">
                        <c:v>2255000</c:v>
                      </c:pt>
                      <c:pt idx="2">
                        <c:v>3357000</c:v>
                      </c:pt>
                      <c:pt idx="3">
                        <c:v>1555000</c:v>
                      </c:pt>
                      <c:pt idx="4">
                        <c:v>17165400</c:v>
                      </c:pt>
                      <c:pt idx="5">
                        <c:v>1282800</c:v>
                      </c:pt>
                      <c:pt idx="6">
                        <c:v>16707540</c:v>
                      </c:pt>
                      <c:pt idx="7">
                        <c:v>9175200</c:v>
                      </c:pt>
                      <c:pt idx="8">
                        <c:v>42323120</c:v>
                      </c:pt>
                      <c:pt idx="9">
                        <c:v>195000</c:v>
                      </c:pt>
                      <c:pt idx="10">
                        <c:v>13100620</c:v>
                      </c:pt>
                      <c:pt idx="11">
                        <c:v>15870500</c:v>
                      </c:pt>
                      <c:pt idx="12">
                        <c:v>35660290</c:v>
                      </c:pt>
                      <c:pt idx="13">
                        <c:v>7305430</c:v>
                      </c:pt>
                      <c:pt idx="14">
                        <c:v>26451155</c:v>
                      </c:pt>
                      <c:pt idx="15">
                        <c:v>29208758</c:v>
                      </c:pt>
                    </c:numCache>
                  </c:numRef>
                </c:val>
                <c:extLst xmlns:c15="http://schemas.microsoft.com/office/drawing/2012/chart">
                  <c:ext xmlns:c16="http://schemas.microsoft.com/office/drawing/2014/chart" uri="{C3380CC4-5D6E-409C-BE32-E72D297353CC}">
                    <c16:uniqueId val="{0000000C-985C-4113-A782-EC0DD6200F77}"/>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ベンチマーキング関連売上</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Sheet2!$N$2:$N$21</c15:sqref>
                        </c15:formulaRef>
                      </c:ext>
                    </c:extLst>
                    <c:numCache>
                      <c:formatCode>#,##0_ ;[Red]\-#,##0\ </c:formatCode>
                      <c:ptCount val="16"/>
                      <c:pt idx="0">
                        <c:v>0</c:v>
                      </c:pt>
                      <c:pt idx="1">
                        <c:v>3242738</c:v>
                      </c:pt>
                      <c:pt idx="2">
                        <c:v>6087491</c:v>
                      </c:pt>
                      <c:pt idx="3">
                        <c:v>3215370</c:v>
                      </c:pt>
                      <c:pt idx="4">
                        <c:v>27419243</c:v>
                      </c:pt>
                      <c:pt idx="5">
                        <c:v>6906890</c:v>
                      </c:pt>
                      <c:pt idx="6">
                        <c:v>24848213</c:v>
                      </c:pt>
                      <c:pt idx="7">
                        <c:v>31583949</c:v>
                      </c:pt>
                      <c:pt idx="8">
                        <c:v>59449118</c:v>
                      </c:pt>
                      <c:pt idx="9">
                        <c:v>13740005</c:v>
                      </c:pt>
                      <c:pt idx="10">
                        <c:v>47301718</c:v>
                      </c:pt>
                      <c:pt idx="11">
                        <c:v>35766580</c:v>
                      </c:pt>
                      <c:pt idx="12">
                        <c:v>96847030</c:v>
                      </c:pt>
                      <c:pt idx="13">
                        <c:v>42413690</c:v>
                      </c:pt>
                      <c:pt idx="14">
                        <c:v>59835775</c:v>
                      </c:pt>
                      <c:pt idx="15">
                        <c:v>78041788</c:v>
                      </c:pt>
                    </c:numCache>
                  </c:numRef>
                </c:val>
                <c:extLst xmlns:c15="http://schemas.microsoft.com/office/drawing/2012/chart">
                  <c:ext xmlns:c16="http://schemas.microsoft.com/office/drawing/2014/chart" uri="{C3380CC4-5D6E-409C-BE32-E72D297353CC}">
                    <c16:uniqueId val="{0000000D-985C-4113-A782-EC0DD6200F77}"/>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連結売上高</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Sheet2!$P$2:$P$21</c15:sqref>
                        </c15:formulaRef>
                      </c:ext>
                    </c:extLst>
                    <c:numCache>
                      <c:formatCode>#,##0_ ;[Red]\-#,##0\ </c:formatCode>
                      <c:ptCount val="16"/>
                      <c:pt idx="0">
                        <c:v>404753952</c:v>
                      </c:pt>
                      <c:pt idx="1">
                        <c:v>398233303</c:v>
                      </c:pt>
                      <c:pt idx="2">
                        <c:v>413583846</c:v>
                      </c:pt>
                      <c:pt idx="3">
                        <c:v>463647803</c:v>
                      </c:pt>
                      <c:pt idx="4">
                        <c:v>520203415</c:v>
                      </c:pt>
                      <c:pt idx="5">
                        <c:v>480977656</c:v>
                      </c:pt>
                      <c:pt idx="6">
                        <c:v>499275034</c:v>
                      </c:pt>
                      <c:pt idx="7">
                        <c:v>543016028</c:v>
                      </c:pt>
                      <c:pt idx="8">
                        <c:v>618632089</c:v>
                      </c:pt>
                      <c:pt idx="9">
                        <c:v>580906664</c:v>
                      </c:pt>
                      <c:pt idx="10">
                        <c:v>594255872</c:v>
                      </c:pt>
                      <c:pt idx="11">
                        <c:v>586861144</c:v>
                      </c:pt>
                      <c:pt idx="12">
                        <c:v>715023002</c:v>
                      </c:pt>
                      <c:pt idx="13">
                        <c:v>593600656</c:v>
                      </c:pt>
                      <c:pt idx="14">
                        <c:v>656374266</c:v>
                      </c:pt>
                      <c:pt idx="15">
                        <c:v>698228488</c:v>
                      </c:pt>
                    </c:numCache>
                  </c:numRef>
                </c:val>
                <c:extLst xmlns:c15="http://schemas.microsoft.com/office/drawing/2012/chart">
                  <c:ext xmlns:c16="http://schemas.microsoft.com/office/drawing/2014/chart" uri="{C3380CC4-5D6E-409C-BE32-E72D297353CC}">
                    <c16:uniqueId val="{0000000E-985C-4113-A782-EC0DD6200F77}"/>
                  </c:ext>
                </c:extLst>
              </c15:ser>
            </c15:filteredBarSeries>
          </c:ext>
        </c:extLst>
      </c:barChart>
      <c:catAx>
        <c:axId val="138653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crossAx val="1386531519"/>
        <c:crosses val="autoZero"/>
        <c:auto val="1"/>
        <c:lblAlgn val="ctr"/>
        <c:lblOffset val="100"/>
        <c:noMultiLvlLbl val="0"/>
      </c:catAx>
      <c:valAx>
        <c:axId val="1386531519"/>
        <c:scaling>
          <c:orientation val="minMax"/>
          <c:max val="25000000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86531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0470521541951"/>
          <c:y val="0.12294018046952031"/>
          <c:w val="0.86068964646464652"/>
          <c:h val="0.65643603898940395"/>
        </c:manualLayout>
      </c:layout>
      <c:barChart>
        <c:barDir val="col"/>
        <c:grouping val="clustered"/>
        <c:varyColors val="0"/>
        <c:ser>
          <c:idx val="0"/>
          <c:order val="0"/>
          <c:tx>
            <c:strRef>
              <c:f>Sheet1!$B$1</c:f>
              <c:strCache>
                <c:ptCount val="1"/>
                <c:pt idx="0">
                  <c:v>Net sales</c:v>
                </c:pt>
              </c:strCache>
            </c:strRef>
          </c:tx>
          <c:spPr>
            <a:solidFill>
              <a:srgbClr val="FFC000"/>
            </a:solidFill>
            <a:ln>
              <a:noFill/>
            </a:ln>
            <a:effectLst/>
          </c:spPr>
          <c:invertIfNegative val="0"/>
          <c:cat>
            <c:strRef>
              <c:f>Sheet1!$A$2:$A$3</c:f>
              <c:strCache>
                <c:ptCount val="2"/>
                <c:pt idx="0">
                  <c:v>2019</c:v>
                </c:pt>
                <c:pt idx="1">
                  <c:v>2020</c:v>
                </c:pt>
              </c:strCache>
            </c:strRef>
          </c:cat>
          <c:val>
            <c:numRef>
              <c:f>Sheet1!$B$2:$B$3</c:f>
              <c:numCache>
                <c:formatCode>#,##0_ ;[Red]\-#,##0\ </c:formatCode>
                <c:ptCount val="2"/>
                <c:pt idx="0">
                  <c:v>156</c:v>
                </c:pt>
                <c:pt idx="1">
                  <c:v>277</c:v>
                </c:pt>
              </c:numCache>
            </c:numRef>
          </c:val>
          <c:extLst>
            <c:ext xmlns:c16="http://schemas.microsoft.com/office/drawing/2014/chart" uri="{C3380CC4-5D6E-409C-BE32-E72D297353CC}">
              <c16:uniqueId val="{00000000-4990-4EAB-A35A-640DD81267D6}"/>
            </c:ext>
          </c:extLst>
        </c:ser>
        <c:ser>
          <c:idx val="1"/>
          <c:order val="1"/>
          <c:tx>
            <c:strRef>
              <c:f>Sheet1!$C$1</c:f>
              <c:strCache>
                <c:ptCount val="1"/>
                <c:pt idx="0">
                  <c:v>Operating income</c:v>
                </c:pt>
              </c:strCache>
            </c:strRef>
          </c:tx>
          <c:spPr>
            <a:solidFill>
              <a:srgbClr val="92D050"/>
            </a:solidFill>
            <a:ln>
              <a:noFill/>
            </a:ln>
            <a:effectLst/>
          </c:spPr>
          <c:invertIfNegative val="0"/>
          <c:cat>
            <c:strRef>
              <c:f>Sheet1!$A$2:$A$3</c:f>
              <c:strCache>
                <c:ptCount val="2"/>
                <c:pt idx="0">
                  <c:v>2019</c:v>
                </c:pt>
                <c:pt idx="1">
                  <c:v>2020</c:v>
                </c:pt>
              </c:strCache>
            </c:strRef>
          </c:cat>
          <c:val>
            <c:numRef>
              <c:f>Sheet1!$C$2:$C$3</c:f>
              <c:numCache>
                <c:formatCode>#,##0_ ;[Red]\-#,##0\ </c:formatCode>
                <c:ptCount val="2"/>
                <c:pt idx="0">
                  <c:v>39</c:v>
                </c:pt>
                <c:pt idx="1">
                  <c:v>65</c:v>
                </c:pt>
              </c:numCache>
            </c:numRef>
          </c:val>
          <c:extLst>
            <c:ext xmlns:c16="http://schemas.microsoft.com/office/drawing/2014/chart" uri="{C3380CC4-5D6E-409C-BE32-E72D297353CC}">
              <c16:uniqueId val="{00000001-4990-4EAB-A35A-640DD81267D6}"/>
            </c:ext>
          </c:extLst>
        </c:ser>
        <c:dLbls>
          <c:showLegendKey val="0"/>
          <c:showVal val="0"/>
          <c:showCatName val="0"/>
          <c:showSerName val="0"/>
          <c:showPercent val="0"/>
          <c:showBubbleSize val="0"/>
        </c:dLbls>
        <c:gapWidth val="137"/>
        <c:overlap val="-29"/>
        <c:axId val="116940160"/>
        <c:axId val="116950144"/>
      </c:barChart>
      <c:catAx>
        <c:axId val="1169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16950144"/>
        <c:crosses val="autoZero"/>
        <c:auto val="1"/>
        <c:lblAlgn val="ctr"/>
        <c:lblOffset val="100"/>
        <c:noMultiLvlLbl val="0"/>
      </c:catAx>
      <c:valAx>
        <c:axId val="116950144"/>
        <c:scaling>
          <c:orientation val="minMax"/>
          <c:max val="280"/>
          <c:min val="0"/>
        </c:scaling>
        <c:delete val="1"/>
        <c:axPos val="l"/>
        <c:numFmt formatCode="#,##0_ ;[Red]\-#,##0\ " sourceLinked="1"/>
        <c:majorTickMark val="out"/>
        <c:minorTickMark val="none"/>
        <c:tickLblPos val="nextTo"/>
        <c:crossAx val="116940160"/>
        <c:crosses val="autoZero"/>
        <c:crossBetween val="between"/>
        <c:majorUnit val="40"/>
      </c:valAx>
      <c:spPr>
        <a:noFill/>
        <a:ln>
          <a:noFill/>
        </a:ln>
        <a:effectLst/>
      </c:spPr>
    </c:plotArea>
    <c:legend>
      <c:legendPos val="b"/>
      <c:layout>
        <c:manualLayout>
          <c:xMode val="edge"/>
          <c:yMode val="edge"/>
          <c:x val="0.16531037414965988"/>
          <c:y val="0.11637597757295061"/>
          <c:w val="0.29447959183673472"/>
          <c:h val="0.14757451365764282"/>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sales</c:v>
                </c:pt>
              </c:strCache>
            </c:strRef>
          </c:tx>
          <c:spPr>
            <a:solidFill>
              <a:srgbClr val="FFC000"/>
            </a:solidFill>
            <a:ln>
              <a:noFill/>
            </a:ln>
            <a:effectLst/>
          </c:spPr>
          <c:invertIfNegative val="0"/>
          <c:cat>
            <c:strRef>
              <c:f>Sheet1!$A$2:$A$3</c:f>
              <c:strCache>
                <c:ptCount val="2"/>
                <c:pt idx="0">
                  <c:v>2019</c:v>
                </c:pt>
                <c:pt idx="1">
                  <c:v>2020</c:v>
                </c:pt>
              </c:strCache>
            </c:strRef>
          </c:cat>
          <c:val>
            <c:numRef>
              <c:f>Sheet1!$B$2:$B$3</c:f>
              <c:numCache>
                <c:formatCode>#,##0_ ;[Red]\-#,##0\ </c:formatCode>
                <c:ptCount val="2"/>
                <c:pt idx="0">
                  <c:v>203</c:v>
                </c:pt>
                <c:pt idx="1">
                  <c:v>191</c:v>
                </c:pt>
              </c:numCache>
            </c:numRef>
          </c:val>
          <c:extLst>
            <c:ext xmlns:c16="http://schemas.microsoft.com/office/drawing/2014/chart" uri="{C3380CC4-5D6E-409C-BE32-E72D297353CC}">
              <c16:uniqueId val="{00000000-5954-4D25-B21B-DC199C5D025C}"/>
            </c:ext>
          </c:extLst>
        </c:ser>
        <c:ser>
          <c:idx val="1"/>
          <c:order val="1"/>
          <c:tx>
            <c:strRef>
              <c:f>Sheet1!$C$1</c:f>
              <c:strCache>
                <c:ptCount val="1"/>
                <c:pt idx="0">
                  <c:v>Operating income</c:v>
                </c:pt>
              </c:strCache>
            </c:strRef>
          </c:tx>
          <c:spPr>
            <a:solidFill>
              <a:srgbClr val="92D050"/>
            </a:solidFill>
            <a:ln>
              <a:noFill/>
            </a:ln>
            <a:effectLst/>
          </c:spPr>
          <c:invertIfNegative val="0"/>
          <c:cat>
            <c:strRef>
              <c:f>Sheet1!$A$2:$A$3</c:f>
              <c:strCache>
                <c:ptCount val="2"/>
                <c:pt idx="0">
                  <c:v>2019</c:v>
                </c:pt>
                <c:pt idx="1">
                  <c:v>2020</c:v>
                </c:pt>
              </c:strCache>
            </c:strRef>
          </c:cat>
          <c:val>
            <c:numRef>
              <c:f>Sheet1!$C$2:$C$3</c:f>
              <c:numCache>
                <c:formatCode>#,##0_ ;[Red]\-#,##0\ </c:formatCode>
                <c:ptCount val="2"/>
                <c:pt idx="0">
                  <c:v>56</c:v>
                </c:pt>
                <c:pt idx="1">
                  <c:v>33</c:v>
                </c:pt>
              </c:numCache>
            </c:numRef>
          </c:val>
          <c:extLst>
            <c:ext xmlns:c16="http://schemas.microsoft.com/office/drawing/2014/chart" uri="{C3380CC4-5D6E-409C-BE32-E72D297353CC}">
              <c16:uniqueId val="{00000001-5954-4D25-B21B-DC199C5D025C}"/>
            </c:ext>
          </c:extLst>
        </c:ser>
        <c:dLbls>
          <c:showLegendKey val="0"/>
          <c:showVal val="0"/>
          <c:showCatName val="0"/>
          <c:showSerName val="0"/>
          <c:showPercent val="0"/>
          <c:showBubbleSize val="0"/>
        </c:dLbls>
        <c:gapWidth val="137"/>
        <c:overlap val="-29"/>
        <c:axId val="113919872"/>
        <c:axId val="113921408"/>
      </c:barChart>
      <c:catAx>
        <c:axId val="1139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lang="ja-JP"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13921408"/>
        <c:crosses val="autoZero"/>
        <c:auto val="1"/>
        <c:lblAlgn val="ctr"/>
        <c:lblOffset val="100"/>
        <c:noMultiLvlLbl val="0"/>
      </c:catAx>
      <c:valAx>
        <c:axId val="113921408"/>
        <c:scaling>
          <c:orientation val="minMax"/>
          <c:max val="250"/>
          <c:min val="0"/>
        </c:scaling>
        <c:delete val="1"/>
        <c:axPos val="l"/>
        <c:numFmt formatCode="#,##0_ ;[Red]\-#,##0\ " sourceLinked="1"/>
        <c:majorTickMark val="none"/>
        <c:minorTickMark val="none"/>
        <c:tickLblPos val="nextTo"/>
        <c:crossAx val="113919872"/>
        <c:crosses val="autoZero"/>
        <c:crossBetween val="between"/>
        <c:majorUnit val="50"/>
      </c:valAx>
      <c:spPr>
        <a:noFill/>
        <a:ln>
          <a:noFill/>
        </a:ln>
        <a:effectLst/>
      </c:spPr>
    </c:plotArea>
    <c:legend>
      <c:legendPos val="b"/>
      <c:layout>
        <c:manualLayout>
          <c:xMode val="edge"/>
          <c:yMode val="edge"/>
          <c:x val="5.468565759637186E-2"/>
          <c:y val="8.9539573820395738E-3"/>
          <c:w val="0.34055243764172338"/>
          <c:h val="0.13966628614916285"/>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3964646464647"/>
          <c:y val="0.12294018046952027"/>
          <c:w val="0.86068964646464652"/>
          <c:h val="0.65643603898940395"/>
        </c:manualLayout>
      </c:layout>
      <c:barChart>
        <c:barDir val="col"/>
        <c:grouping val="clustered"/>
        <c:varyColors val="0"/>
        <c:ser>
          <c:idx val="0"/>
          <c:order val="0"/>
          <c:tx>
            <c:strRef>
              <c:f>Sheet1!$B$1</c:f>
              <c:strCache>
                <c:ptCount val="1"/>
                <c:pt idx="0">
                  <c:v>Net sales</c:v>
                </c:pt>
              </c:strCache>
            </c:strRef>
          </c:tx>
          <c:spPr>
            <a:solidFill>
              <a:srgbClr val="FFC000"/>
            </a:solidFill>
            <a:ln>
              <a:noFill/>
            </a:ln>
            <a:effectLst/>
          </c:spPr>
          <c:invertIfNegative val="0"/>
          <c:cat>
            <c:strRef>
              <c:f>Sheet1!$A$2:$A$3</c:f>
              <c:strCache>
                <c:ptCount val="2"/>
                <c:pt idx="0">
                  <c:v>2019</c:v>
                </c:pt>
                <c:pt idx="1">
                  <c:v>2020</c:v>
                </c:pt>
              </c:strCache>
            </c:strRef>
          </c:cat>
          <c:val>
            <c:numRef>
              <c:f>Sheet1!$B$2:$B$3</c:f>
              <c:numCache>
                <c:formatCode>#,##0_ ;[Red]\-#,##0\ </c:formatCode>
                <c:ptCount val="2"/>
                <c:pt idx="0">
                  <c:v>23</c:v>
                </c:pt>
                <c:pt idx="1">
                  <c:v>36</c:v>
                </c:pt>
              </c:numCache>
            </c:numRef>
          </c:val>
          <c:extLst>
            <c:ext xmlns:c16="http://schemas.microsoft.com/office/drawing/2014/chart" uri="{C3380CC4-5D6E-409C-BE32-E72D297353CC}">
              <c16:uniqueId val="{00000000-B2DF-43E5-8E76-109F560C1F88}"/>
            </c:ext>
          </c:extLst>
        </c:ser>
        <c:ser>
          <c:idx val="1"/>
          <c:order val="1"/>
          <c:tx>
            <c:strRef>
              <c:f>Sheet1!$C$1</c:f>
              <c:strCache>
                <c:ptCount val="1"/>
                <c:pt idx="0">
                  <c:v>Operating income</c:v>
                </c:pt>
              </c:strCache>
            </c:strRef>
          </c:tx>
          <c:spPr>
            <a:solidFill>
              <a:srgbClr val="92D050"/>
            </a:solidFill>
            <a:ln>
              <a:noFill/>
            </a:ln>
            <a:effectLst/>
          </c:spPr>
          <c:invertIfNegative val="0"/>
          <c:cat>
            <c:strRef>
              <c:f>Sheet1!$A$2:$A$3</c:f>
              <c:strCache>
                <c:ptCount val="2"/>
                <c:pt idx="0">
                  <c:v>2019</c:v>
                </c:pt>
                <c:pt idx="1">
                  <c:v>2020</c:v>
                </c:pt>
              </c:strCache>
            </c:strRef>
          </c:cat>
          <c:val>
            <c:numRef>
              <c:f>Sheet1!$C$2:$C$3</c:f>
              <c:numCache>
                <c:formatCode>#,##0_ ;[Red]\-#,##0\ </c:formatCode>
                <c:ptCount val="2"/>
                <c:pt idx="0">
                  <c:v>14</c:v>
                </c:pt>
                <c:pt idx="1">
                  <c:v>24</c:v>
                </c:pt>
              </c:numCache>
            </c:numRef>
          </c:val>
          <c:extLst>
            <c:ext xmlns:c16="http://schemas.microsoft.com/office/drawing/2014/chart" uri="{C3380CC4-5D6E-409C-BE32-E72D297353CC}">
              <c16:uniqueId val="{00000001-B2DF-43E5-8E76-109F560C1F88}"/>
            </c:ext>
          </c:extLst>
        </c:ser>
        <c:dLbls>
          <c:showLegendKey val="0"/>
          <c:showVal val="0"/>
          <c:showCatName val="0"/>
          <c:showSerName val="0"/>
          <c:showPercent val="0"/>
          <c:showBubbleSize val="0"/>
        </c:dLbls>
        <c:gapWidth val="137"/>
        <c:overlap val="-29"/>
        <c:axId val="116940160"/>
        <c:axId val="116950144"/>
      </c:barChart>
      <c:catAx>
        <c:axId val="1169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lang="ja-JP"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16950144"/>
        <c:crosses val="autoZero"/>
        <c:auto val="1"/>
        <c:lblAlgn val="ctr"/>
        <c:lblOffset val="100"/>
        <c:noMultiLvlLbl val="0"/>
      </c:catAx>
      <c:valAx>
        <c:axId val="116950144"/>
        <c:scaling>
          <c:orientation val="minMax"/>
          <c:max val="40"/>
          <c:min val="0"/>
        </c:scaling>
        <c:delete val="1"/>
        <c:axPos val="l"/>
        <c:numFmt formatCode="#,##0_ ;[Red]\-#,##0\ " sourceLinked="1"/>
        <c:majorTickMark val="out"/>
        <c:minorTickMark val="none"/>
        <c:tickLblPos val="nextTo"/>
        <c:crossAx val="116940160"/>
        <c:crosses val="autoZero"/>
        <c:crossBetween val="between"/>
        <c:majorUnit val="40"/>
      </c:valAx>
      <c:spPr>
        <a:noFill/>
        <a:ln>
          <a:noFill/>
        </a:ln>
        <a:effectLst/>
      </c:spPr>
    </c:plotArea>
    <c:legend>
      <c:legendPos val="b"/>
      <c:layout>
        <c:manualLayout>
          <c:xMode val="edge"/>
          <c:yMode val="edge"/>
          <c:x val="8.9715136054421746E-2"/>
          <c:y val="0.21711706452215987"/>
          <c:w val="0.30167913832199539"/>
          <c:h val="0.12736379817338842"/>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sales</c:v>
                </c:pt>
              </c:strCache>
            </c:strRef>
          </c:tx>
          <c:spPr>
            <a:solidFill>
              <a:srgbClr val="FFC000"/>
            </a:solidFill>
            <a:ln>
              <a:noFill/>
            </a:ln>
            <a:effectLst/>
          </c:spPr>
          <c:invertIfNegative val="0"/>
          <c:cat>
            <c:strRef>
              <c:f>Sheet1!$A$2:$A$3</c:f>
              <c:strCache>
                <c:ptCount val="2"/>
                <c:pt idx="0">
                  <c:v>2019</c:v>
                </c:pt>
                <c:pt idx="1">
                  <c:v>2020</c:v>
                </c:pt>
              </c:strCache>
            </c:strRef>
          </c:cat>
          <c:val>
            <c:numRef>
              <c:f>Sheet1!$B$2:$B$3</c:f>
              <c:numCache>
                <c:formatCode>#,##0_ ;[Red]\-#,##0\ </c:formatCode>
                <c:ptCount val="2"/>
                <c:pt idx="0">
                  <c:v>119</c:v>
                </c:pt>
                <c:pt idx="1">
                  <c:v>93</c:v>
                </c:pt>
              </c:numCache>
            </c:numRef>
          </c:val>
          <c:extLst>
            <c:ext xmlns:c16="http://schemas.microsoft.com/office/drawing/2014/chart" uri="{C3380CC4-5D6E-409C-BE32-E72D297353CC}">
              <c16:uniqueId val="{00000000-BC25-49B9-881A-3D01309F1BAE}"/>
            </c:ext>
          </c:extLst>
        </c:ser>
        <c:ser>
          <c:idx val="1"/>
          <c:order val="1"/>
          <c:tx>
            <c:strRef>
              <c:f>Sheet1!$C$1</c:f>
              <c:strCache>
                <c:ptCount val="1"/>
                <c:pt idx="0">
                  <c:v>Operating income</c:v>
                </c:pt>
              </c:strCache>
            </c:strRef>
          </c:tx>
          <c:spPr>
            <a:solidFill>
              <a:srgbClr val="92D050"/>
            </a:solidFill>
            <a:ln>
              <a:noFill/>
            </a:ln>
            <a:effectLst/>
          </c:spPr>
          <c:invertIfNegative val="0"/>
          <c:cat>
            <c:strRef>
              <c:f>Sheet1!$A$2:$A$3</c:f>
              <c:strCache>
                <c:ptCount val="2"/>
                <c:pt idx="0">
                  <c:v>2019</c:v>
                </c:pt>
                <c:pt idx="1">
                  <c:v>2020</c:v>
                </c:pt>
              </c:strCache>
            </c:strRef>
          </c:cat>
          <c:val>
            <c:numRef>
              <c:f>Sheet1!$C$2:$C$3</c:f>
              <c:numCache>
                <c:formatCode>#,##0_ ;[Red]\-#,##0\ </c:formatCode>
                <c:ptCount val="2"/>
                <c:pt idx="0">
                  <c:v>36</c:v>
                </c:pt>
                <c:pt idx="1">
                  <c:v>19</c:v>
                </c:pt>
              </c:numCache>
            </c:numRef>
          </c:val>
          <c:extLst>
            <c:ext xmlns:c16="http://schemas.microsoft.com/office/drawing/2014/chart" uri="{C3380CC4-5D6E-409C-BE32-E72D297353CC}">
              <c16:uniqueId val="{00000001-BC25-49B9-881A-3D01309F1BAE}"/>
            </c:ext>
          </c:extLst>
        </c:ser>
        <c:dLbls>
          <c:showLegendKey val="0"/>
          <c:showVal val="0"/>
          <c:showCatName val="0"/>
          <c:showSerName val="0"/>
          <c:showPercent val="0"/>
          <c:showBubbleSize val="0"/>
        </c:dLbls>
        <c:gapWidth val="137"/>
        <c:overlap val="-29"/>
        <c:axId val="114174208"/>
        <c:axId val="114184192"/>
      </c:barChart>
      <c:catAx>
        <c:axId val="1141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14184192"/>
        <c:crosses val="autoZero"/>
        <c:auto val="1"/>
        <c:lblAlgn val="ctr"/>
        <c:lblOffset val="100"/>
        <c:noMultiLvlLbl val="0"/>
      </c:catAx>
      <c:valAx>
        <c:axId val="114184192"/>
        <c:scaling>
          <c:orientation val="minMax"/>
          <c:max val="120"/>
          <c:min val="0"/>
        </c:scaling>
        <c:delete val="1"/>
        <c:axPos val="l"/>
        <c:numFmt formatCode="#,##0_ ;[Red]\-#,##0\ " sourceLinked="1"/>
        <c:majorTickMark val="out"/>
        <c:minorTickMark val="none"/>
        <c:tickLblPos val="nextTo"/>
        <c:crossAx val="114174208"/>
        <c:crosses val="autoZero"/>
        <c:crossBetween val="between"/>
        <c:majorUnit val="40"/>
      </c:valAx>
      <c:spPr>
        <a:noFill/>
        <a:ln>
          <a:noFill/>
        </a:ln>
        <a:effectLst/>
      </c:spPr>
    </c:plotArea>
    <c:legend>
      <c:legendPos val="b"/>
      <c:layout>
        <c:manualLayout>
          <c:xMode val="edge"/>
          <c:yMode val="edge"/>
          <c:x val="0.75970246190490498"/>
          <c:y val="4.8325722983257229E-3"/>
          <c:w val="0.24029761904761904"/>
          <c:h val="0.25448896499238965"/>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1715499624620835"/>
          <c:y val="0.20127278246096472"/>
          <c:w val="0.64627751798621702"/>
          <c:h val="0.72103180406784262"/>
        </c:manualLayout>
      </c:layout>
      <c:pieChart>
        <c:varyColors val="1"/>
        <c:ser>
          <c:idx val="0"/>
          <c:order val="0"/>
          <c:tx>
            <c:strRef>
              <c:f>Sheet1!$B$1</c:f>
              <c:strCache>
                <c:ptCount val="1"/>
                <c:pt idx="0">
                  <c:v>Net sales</c:v>
                </c:pt>
              </c:strCache>
            </c:strRef>
          </c:tx>
          <c:dPt>
            <c:idx val="0"/>
            <c:bubble3D val="0"/>
            <c:spPr>
              <a:solidFill>
                <a:schemeClr val="accent2">
                  <a:tint val="43000"/>
                </a:schemeClr>
              </a:solidFill>
              <a:ln w="19050">
                <a:solidFill>
                  <a:schemeClr val="lt1"/>
                </a:solidFill>
              </a:ln>
              <a:effectLst/>
            </c:spPr>
            <c:extLst>
              <c:ext xmlns:c16="http://schemas.microsoft.com/office/drawing/2014/chart" uri="{C3380CC4-5D6E-409C-BE32-E72D297353CC}">
                <c16:uniqueId val="{00000005-FDF8-4E88-BD48-C7B4E3454933}"/>
              </c:ext>
            </c:extLst>
          </c:dPt>
          <c:dPt>
            <c:idx val="1"/>
            <c:bubble3D val="0"/>
            <c:spPr>
              <a:solidFill>
                <a:schemeClr val="accent2">
                  <a:tint val="56000"/>
                </a:schemeClr>
              </a:solidFill>
              <a:ln w="19050">
                <a:solidFill>
                  <a:schemeClr val="lt1"/>
                </a:solidFill>
              </a:ln>
              <a:effectLst/>
            </c:spPr>
            <c:extLst>
              <c:ext xmlns:c16="http://schemas.microsoft.com/office/drawing/2014/chart" uri="{C3380CC4-5D6E-409C-BE32-E72D297353CC}">
                <c16:uniqueId val="{00000004-FDF8-4E88-BD48-C7B4E3454933}"/>
              </c:ext>
            </c:extLst>
          </c:dPt>
          <c:dPt>
            <c:idx val="2"/>
            <c:bubble3D val="0"/>
            <c:spPr>
              <a:solidFill>
                <a:schemeClr val="accent2">
                  <a:tint val="69000"/>
                </a:schemeClr>
              </a:solidFill>
              <a:ln w="19050">
                <a:solidFill>
                  <a:schemeClr val="lt1"/>
                </a:solidFill>
              </a:ln>
              <a:effectLst/>
            </c:spPr>
            <c:extLst>
              <c:ext xmlns:c16="http://schemas.microsoft.com/office/drawing/2014/chart" uri="{C3380CC4-5D6E-409C-BE32-E72D297353CC}">
                <c16:uniqueId val="{00000006-FDF8-4E88-BD48-C7B4E3454933}"/>
              </c:ext>
            </c:extLst>
          </c:dPt>
          <c:dPt>
            <c:idx val="3"/>
            <c:bubble3D val="0"/>
            <c:spPr>
              <a:solidFill>
                <a:schemeClr val="accent2">
                  <a:tint val="81000"/>
                </a:schemeClr>
              </a:solidFill>
              <a:ln w="19050">
                <a:solidFill>
                  <a:schemeClr val="lt1"/>
                </a:solidFill>
              </a:ln>
              <a:effectLst/>
            </c:spPr>
            <c:extLst>
              <c:ext xmlns:c16="http://schemas.microsoft.com/office/drawing/2014/chart" uri="{C3380CC4-5D6E-409C-BE32-E72D297353CC}">
                <c16:uniqueId val="{00000007-FDF8-4E88-BD48-C7B4E3454933}"/>
              </c:ext>
            </c:extLst>
          </c:dPt>
          <c:dPt>
            <c:idx val="4"/>
            <c:bubble3D val="0"/>
            <c:spPr>
              <a:solidFill>
                <a:schemeClr val="accent2">
                  <a:tint val="94000"/>
                </a:schemeClr>
              </a:solidFill>
              <a:ln w="19050">
                <a:solidFill>
                  <a:schemeClr val="lt1"/>
                </a:solidFill>
              </a:ln>
              <a:effectLst/>
            </c:spPr>
            <c:extLst>
              <c:ext xmlns:c16="http://schemas.microsoft.com/office/drawing/2014/chart" uri="{C3380CC4-5D6E-409C-BE32-E72D297353CC}">
                <c16:uniqueId val="{00000001-FDF8-4E88-BD48-C7B4E3454933}"/>
              </c:ext>
            </c:extLst>
          </c:dPt>
          <c:dPt>
            <c:idx val="5"/>
            <c:bubble3D val="0"/>
            <c:spPr>
              <a:solidFill>
                <a:schemeClr val="accent2">
                  <a:shade val="93000"/>
                </a:schemeClr>
              </a:solidFill>
              <a:ln w="19050">
                <a:solidFill>
                  <a:schemeClr val="lt1"/>
                </a:solidFill>
              </a:ln>
              <a:effectLst/>
            </c:spPr>
            <c:extLst>
              <c:ext xmlns:c16="http://schemas.microsoft.com/office/drawing/2014/chart" uri="{C3380CC4-5D6E-409C-BE32-E72D297353CC}">
                <c16:uniqueId val="{00000008-FDF8-4E88-BD48-C7B4E3454933}"/>
              </c:ext>
            </c:extLst>
          </c:dPt>
          <c:dPt>
            <c:idx val="6"/>
            <c:bubble3D val="0"/>
            <c:spPr>
              <a:solidFill>
                <a:schemeClr val="accent2">
                  <a:shade val="80000"/>
                </a:schemeClr>
              </a:solidFill>
              <a:ln w="19050">
                <a:solidFill>
                  <a:schemeClr val="lt1"/>
                </a:solidFill>
              </a:ln>
              <a:effectLst/>
            </c:spPr>
            <c:extLst>
              <c:ext xmlns:c16="http://schemas.microsoft.com/office/drawing/2014/chart" uri="{C3380CC4-5D6E-409C-BE32-E72D297353CC}">
                <c16:uniqueId val="{00000009-FDF8-4E88-BD48-C7B4E3454933}"/>
              </c:ext>
            </c:extLst>
          </c:dPt>
          <c:dPt>
            <c:idx val="7"/>
            <c:bubble3D val="0"/>
            <c:spPr>
              <a:solidFill>
                <a:schemeClr val="accent2">
                  <a:shade val="68000"/>
                </a:schemeClr>
              </a:solidFill>
              <a:ln w="19050">
                <a:solidFill>
                  <a:schemeClr val="lt1"/>
                </a:solidFill>
              </a:ln>
              <a:effectLst/>
            </c:spPr>
            <c:extLst>
              <c:ext xmlns:c16="http://schemas.microsoft.com/office/drawing/2014/chart" uri="{C3380CC4-5D6E-409C-BE32-E72D297353CC}">
                <c16:uniqueId val="{00000002-FDF8-4E88-BD48-C7B4E3454933}"/>
              </c:ext>
            </c:extLst>
          </c:dPt>
          <c:dPt>
            <c:idx val="8"/>
            <c:bubble3D val="0"/>
            <c:spPr>
              <a:solidFill>
                <a:schemeClr val="accent2">
                  <a:shade val="55000"/>
                </a:schemeClr>
              </a:solidFill>
              <a:ln w="19050">
                <a:solidFill>
                  <a:schemeClr val="lt1"/>
                </a:solidFill>
              </a:ln>
              <a:effectLst/>
            </c:spPr>
            <c:extLst>
              <c:ext xmlns:c16="http://schemas.microsoft.com/office/drawing/2014/chart" uri="{C3380CC4-5D6E-409C-BE32-E72D297353CC}">
                <c16:uniqueId val="{0000000A-FDF8-4E88-BD48-C7B4E3454933}"/>
              </c:ext>
            </c:extLst>
          </c:dPt>
          <c:dPt>
            <c:idx val="9"/>
            <c:bubble3D val="0"/>
            <c:spPr>
              <a:solidFill>
                <a:schemeClr val="accent2">
                  <a:shade val="42000"/>
                </a:schemeClr>
              </a:solidFill>
              <a:ln w="19050">
                <a:solidFill>
                  <a:schemeClr val="lt1"/>
                </a:solidFill>
              </a:ln>
              <a:effectLst/>
            </c:spPr>
            <c:extLst>
              <c:ext xmlns:c16="http://schemas.microsoft.com/office/drawing/2014/chart" uri="{C3380CC4-5D6E-409C-BE32-E72D297353CC}">
                <c16:uniqueId val="{0000000B-FDF8-4E88-BD48-C7B4E3454933}"/>
              </c:ext>
            </c:extLst>
          </c:dPt>
          <c:dLbls>
            <c:dLbl>
              <c:idx val="0"/>
              <c:layout>
                <c:manualLayout>
                  <c:x val="0.19240286432820605"/>
                  <c:y val="3.8757679055899531E-2"/>
                </c:manualLayout>
              </c:layout>
              <c:spPr>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18750"/>
                        <a:gd name="adj2" fmla="val -8334"/>
                        <a:gd name="adj3" fmla="val 23029"/>
                        <a:gd name="adj4" fmla="val -97229"/>
                        <a:gd name="adj5" fmla="val 60568"/>
                        <a:gd name="adj6" fmla="val -101102"/>
                      </a:avLst>
                    </a:prstGeom>
                    <a:noFill/>
                    <a:ln>
                      <a:noFill/>
                    </a:ln>
                  </c15:spPr>
                </c:ext>
                <c:ext xmlns:c16="http://schemas.microsoft.com/office/drawing/2014/chart" uri="{C3380CC4-5D6E-409C-BE32-E72D297353CC}">
                  <c16:uniqueId val="{00000005-FDF8-4E88-BD48-C7B4E3454933}"/>
                </c:ext>
              </c:extLst>
            </c:dLbl>
            <c:dLbl>
              <c:idx val="1"/>
              <c:layout>
                <c:manualLayout>
                  <c:x val="-0.12559631421424555"/>
                  <c:y val="3.1031966047239141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prstGeom>
                    <a:noFill/>
                    <a:ln>
                      <a:noFill/>
                    </a:ln>
                  </c15:spPr>
                </c:ext>
                <c:ext xmlns:c16="http://schemas.microsoft.com/office/drawing/2014/chart" uri="{C3380CC4-5D6E-409C-BE32-E72D297353CC}">
                  <c16:uniqueId val="{00000004-FDF8-4E88-BD48-C7B4E3454933}"/>
                </c:ext>
              </c:extLst>
            </c:dLbl>
            <c:dLbl>
              <c:idx val="2"/>
              <c:layout>
                <c:manualLayout>
                  <c:x val="9.8873694168661388E-2"/>
                  <c:y val="-0.13416119673196011"/>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prstGeom>
                    <a:noFill/>
                    <a:ln>
                      <a:noFill/>
                    </a:ln>
                  </c15:spPr>
                </c:ext>
                <c:ext xmlns:c16="http://schemas.microsoft.com/office/drawing/2014/chart" uri="{C3380CC4-5D6E-409C-BE32-E72D297353CC}">
                  <c16:uniqueId val="{00000006-FDF8-4E88-BD48-C7B4E3454933}"/>
                </c:ext>
              </c:extLst>
            </c:dLbl>
            <c:dLbl>
              <c:idx val="3"/>
              <c:layout>
                <c:manualLayout>
                  <c:x val="-7.6159467129914879E-2"/>
                  <c:y val="1.1197706183927382E-2"/>
                </c:manualLayout>
              </c:layout>
              <c:spPr>
                <a:xfrm>
                  <a:off x="347005" y="3571280"/>
                  <a:ext cx="1151557" cy="500116"/>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33482"/>
                        <a:gd name="adj2" fmla="val 106005"/>
                        <a:gd name="adj3" fmla="val 24378"/>
                        <a:gd name="adj4" fmla="val 129003"/>
                        <a:gd name="adj5" fmla="val -13251"/>
                        <a:gd name="adj6" fmla="val 138395"/>
                      </a:avLst>
                    </a:prstGeom>
                    <a:noFill/>
                    <a:ln>
                      <a:noFill/>
                    </a:ln>
                  </c15:spPr>
                  <c15:layout>
                    <c:manualLayout>
                      <c:w val="0.24230430625553384"/>
                      <c:h val="9.6534086920961812E-2"/>
                    </c:manualLayout>
                  </c15:layout>
                </c:ext>
                <c:ext xmlns:c16="http://schemas.microsoft.com/office/drawing/2014/chart" uri="{C3380CC4-5D6E-409C-BE32-E72D297353CC}">
                  <c16:uniqueId val="{00000007-FDF8-4E88-BD48-C7B4E3454933}"/>
                </c:ext>
              </c:extLst>
            </c:dLbl>
            <c:dLbl>
              <c:idx val="4"/>
              <c:layout>
                <c:manualLayout>
                  <c:x val="-5.3445240091168321E-2"/>
                  <c:y val="2.4249724341582984E-2"/>
                </c:manualLayout>
              </c:layout>
              <c:spPr>
                <a:xfrm>
                  <a:off x="198154" y="2797900"/>
                  <a:ext cx="1031342" cy="411216"/>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45758"/>
                        <a:gd name="adj2" fmla="val 105340"/>
                        <a:gd name="adj3" fmla="val 45759"/>
                        <a:gd name="adj4" fmla="val 127067"/>
                        <a:gd name="adj5" fmla="val 33225"/>
                        <a:gd name="adj6" fmla="val 136905"/>
                      </a:avLst>
                    </a:prstGeom>
                    <a:noFill/>
                    <a:ln>
                      <a:noFill/>
                    </a:ln>
                  </c15:spPr>
                  <c15:layout>
                    <c:manualLayout>
                      <c:w val="0.21700913703191227"/>
                      <c:h val="9.6534086920961812E-2"/>
                    </c:manualLayout>
                  </c15:layout>
                </c:ext>
                <c:ext xmlns:c16="http://schemas.microsoft.com/office/drawing/2014/chart" uri="{C3380CC4-5D6E-409C-BE32-E72D297353CC}">
                  <c16:uniqueId val="{00000001-FDF8-4E88-BD48-C7B4E3454933}"/>
                </c:ext>
              </c:extLst>
            </c:dLbl>
            <c:dLbl>
              <c:idx val="5"/>
              <c:layout>
                <c:manualLayout>
                  <c:x val="-8.6848620355314085E-2"/>
                  <c:y val="2.0054919096598765E-2"/>
                </c:manualLayout>
              </c:layout>
              <c:spPr>
                <a:xfrm>
                  <a:off x="409762" y="2059269"/>
                  <a:ext cx="395932" cy="453045"/>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27881"/>
                        <a:gd name="adj2" fmla="val 111136"/>
                        <a:gd name="adj3" fmla="val 36117"/>
                        <a:gd name="adj4" fmla="val 164079"/>
                        <a:gd name="adj5" fmla="val 40334"/>
                        <a:gd name="adj6" fmla="val 277615"/>
                      </a:avLst>
                    </a:prstGeom>
                    <a:noFill/>
                    <a:ln>
                      <a:noFill/>
                    </a:ln>
                  </c15:spPr>
                  <c15:layout>
                    <c:manualLayout>
                      <c:w val="0.17416667508323988"/>
                      <c:h val="0.10635354300476044"/>
                    </c:manualLayout>
                  </c15:layout>
                </c:ext>
                <c:ext xmlns:c16="http://schemas.microsoft.com/office/drawing/2014/chart" uri="{C3380CC4-5D6E-409C-BE32-E72D297353CC}">
                  <c16:uniqueId val="{00000008-FDF8-4E88-BD48-C7B4E3454933}"/>
                </c:ext>
              </c:extLst>
            </c:dLbl>
            <c:dLbl>
              <c:idx val="6"/>
              <c:layout>
                <c:manualLayout>
                  <c:x val="-0.14697441025071289"/>
                  <c:y val="-2.9813599273768891E-3"/>
                </c:manualLayout>
              </c:layout>
              <c:spPr>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33482"/>
                        <a:gd name="adj2" fmla="val 121310"/>
                        <a:gd name="adj3" fmla="val 31027"/>
                        <a:gd name="adj4" fmla="val 282233"/>
                        <a:gd name="adj5" fmla="val 70520"/>
                        <a:gd name="adj6" fmla="val 388713"/>
                      </a:avLst>
                    </a:prstGeom>
                    <a:noFill/>
                    <a:ln>
                      <a:noFill/>
                    </a:ln>
                  </c15:spPr>
                </c:ext>
                <c:ext xmlns:c16="http://schemas.microsoft.com/office/drawing/2014/chart" uri="{C3380CC4-5D6E-409C-BE32-E72D297353CC}">
                  <c16:uniqueId val="{00000009-FDF8-4E88-BD48-C7B4E3454933}"/>
                </c:ext>
              </c:extLst>
            </c:dLbl>
            <c:dLbl>
              <c:idx val="7"/>
              <c:layout>
                <c:manualLayout>
                  <c:x val="-0.18705834031908913"/>
                  <c:y val="1.2826890270226238E-2"/>
                </c:manualLayout>
              </c:layout>
              <c:spPr>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23661"/>
                        <a:gd name="adj2" fmla="val 112667"/>
                        <a:gd name="adj3" fmla="val 21206"/>
                        <a:gd name="adj4" fmla="val 225334"/>
                        <a:gd name="adj5" fmla="val 96119"/>
                        <a:gd name="adj6" fmla="val 294449"/>
                      </a:avLst>
                    </a:prstGeom>
                    <a:noFill/>
                    <a:ln>
                      <a:noFill/>
                    </a:ln>
                  </c15:spPr>
                </c:ext>
                <c:ext xmlns:c16="http://schemas.microsoft.com/office/drawing/2014/chart" uri="{C3380CC4-5D6E-409C-BE32-E72D297353CC}">
                  <c16:uniqueId val="{00000002-FDF8-4E88-BD48-C7B4E3454933}"/>
                </c:ext>
              </c:extLst>
            </c:dLbl>
            <c:dLbl>
              <c:idx val="8"/>
              <c:layout>
                <c:manualLayout>
                  <c:x val="-5.2109109088889147E-2"/>
                  <c:y val="-2.8609110652036931E-2"/>
                </c:manualLayout>
              </c:layout>
              <c:spPr>
                <a:xfrm>
                  <a:off x="713799" y="424851"/>
                  <a:ext cx="1313118" cy="375267"/>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51978"/>
                        <a:gd name="adj2" fmla="val 102451"/>
                        <a:gd name="adj3" fmla="val 51977"/>
                        <a:gd name="adj4" fmla="val 127669"/>
                        <a:gd name="adj5" fmla="val 129832"/>
                        <a:gd name="adj6" fmla="val 133532"/>
                      </a:avLst>
                    </a:prstGeom>
                    <a:noFill/>
                    <a:ln>
                      <a:noFill/>
                    </a:ln>
                  </c15:spPr>
                  <c15:layout>
                    <c:manualLayout>
                      <c:w val="0.32974408567398228"/>
                      <c:h val="8.8094954166436271E-2"/>
                    </c:manualLayout>
                  </c15:layout>
                </c:ext>
                <c:ext xmlns:c16="http://schemas.microsoft.com/office/drawing/2014/chart" uri="{C3380CC4-5D6E-409C-BE32-E72D297353CC}">
                  <c16:uniqueId val="{0000000A-FDF8-4E88-BD48-C7B4E3454933}"/>
                </c:ext>
              </c:extLst>
            </c:dLbl>
            <c:dLbl>
              <c:idx val="9"/>
              <c:layout>
                <c:manualLayout>
                  <c:x val="0.25653715243760783"/>
                  <c:y val="-6.2608558474914672E-2"/>
                </c:manualLayout>
              </c:layout>
              <c:spPr>
                <a:xfrm>
                  <a:off x="3885504" y="147890"/>
                  <a:ext cx="346249" cy="388568"/>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61293"/>
                        <a:gd name="adj2" fmla="val -28140"/>
                        <a:gd name="adj3" fmla="val 68246"/>
                        <a:gd name="adj4" fmla="val -292758"/>
                        <a:gd name="adj5" fmla="val 168634"/>
                        <a:gd name="adj6" fmla="val -288033"/>
                      </a:avLst>
                    </a:prstGeom>
                    <a:noFill/>
                    <a:ln>
                      <a:noFill/>
                    </a:ln>
                  </c15:spPr>
                  <c15:layout>
                    <c:manualLayout>
                      <c:w val="7.2855751717822603E-2"/>
                      <c:h val="9.1217406634723081E-2"/>
                    </c:manualLayout>
                  </c15:layout>
                </c:ext>
                <c:ext xmlns:c16="http://schemas.microsoft.com/office/drawing/2014/chart" uri="{C3380CC4-5D6E-409C-BE32-E72D297353CC}">
                  <c16:uniqueId val="{0000000B-FDF8-4E88-BD48-C7B4E345493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accentCallout2">
                    <a:avLst/>
                  </a:prstGeom>
                  <a:noFill/>
                  <a:ln>
                    <a:noFill/>
                  </a:ln>
                </c15:spPr>
              </c:ext>
            </c:extLst>
          </c:dLbls>
          <c:cat>
            <c:strRef>
              <c:f>Sheet1!$A$2:$A$11</c:f>
              <c:strCache>
                <c:ptCount val="10"/>
                <c:pt idx="0">
                  <c:v>Automaker</c:v>
                </c:pt>
                <c:pt idx="1">
                  <c:v>Auto parts suppliers</c:v>
                </c:pt>
                <c:pt idx="2">
                  <c:v>Materials manufacturer</c:v>
                </c:pt>
                <c:pt idx="3">
                  <c:v>Solution Vendors</c:v>
                </c:pt>
                <c:pt idx="4">
                  <c:v>Machinery, equipment, measuring instruments, molds</c:v>
                </c:pt>
                <c:pt idx="5">
                  <c:v>Transport</c:v>
                </c:pt>
                <c:pt idx="6">
                  <c:v>Trading company</c:v>
                </c:pt>
                <c:pt idx="7">
                  <c:v>Financial institutions</c:v>
                </c:pt>
                <c:pt idx="8">
                  <c:v>Research/information organization and consulting</c:v>
                </c:pt>
                <c:pt idx="9">
                  <c:v>Other</c:v>
                </c:pt>
              </c:strCache>
            </c:strRef>
          </c:cat>
          <c:val>
            <c:numRef>
              <c:f>Sheet1!$B$2:$B$11</c:f>
              <c:numCache>
                <c:formatCode>#,##0</c:formatCode>
                <c:ptCount val="10"/>
                <c:pt idx="0" formatCode="General">
                  <c:v>158</c:v>
                </c:pt>
                <c:pt idx="1">
                  <c:v>1621</c:v>
                </c:pt>
                <c:pt idx="2" formatCode="General">
                  <c:v>422</c:v>
                </c:pt>
                <c:pt idx="3" formatCode="General">
                  <c:v>175</c:v>
                </c:pt>
                <c:pt idx="4" formatCode="General">
                  <c:v>375</c:v>
                </c:pt>
                <c:pt idx="5" formatCode="General">
                  <c:v>76</c:v>
                </c:pt>
                <c:pt idx="6" formatCode="General">
                  <c:v>318</c:v>
                </c:pt>
                <c:pt idx="7" formatCode="General">
                  <c:v>139</c:v>
                </c:pt>
                <c:pt idx="8" formatCode="General">
                  <c:v>243</c:v>
                </c:pt>
                <c:pt idx="9" formatCode="General">
                  <c:v>110</c:v>
                </c:pt>
              </c:numCache>
            </c:numRef>
          </c:val>
          <c:extLst>
            <c:ext xmlns:c16="http://schemas.microsoft.com/office/drawing/2014/chart" uri="{C3380CC4-5D6E-409C-BE32-E72D297353CC}">
              <c16:uniqueId val="{00000000-FDF8-4E88-BD48-C7B4E345493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1715499624620835"/>
          <c:y val="0.20127278246096472"/>
          <c:w val="0.64627751798621702"/>
          <c:h val="0.72103180406784262"/>
        </c:manualLayout>
      </c:layout>
      <c:pieChart>
        <c:varyColors val="1"/>
        <c:ser>
          <c:idx val="0"/>
          <c:order val="0"/>
          <c:tx>
            <c:strRef>
              <c:f>Sheet1!$B$1</c:f>
              <c:strCache>
                <c:ptCount val="1"/>
                <c:pt idx="0">
                  <c:v>Net sales</c:v>
                </c:pt>
              </c:strCache>
            </c:strRef>
          </c:tx>
          <c:explosion val="1"/>
          <c:dPt>
            <c:idx val="0"/>
            <c:bubble3D val="0"/>
            <c:spPr>
              <a:solidFill>
                <a:schemeClr val="accent3">
                  <a:tint val="46000"/>
                </a:schemeClr>
              </a:solidFill>
              <a:ln w="19050">
                <a:solidFill>
                  <a:schemeClr val="lt1"/>
                </a:solidFill>
              </a:ln>
              <a:effectLst/>
            </c:spPr>
            <c:extLst>
              <c:ext xmlns:c16="http://schemas.microsoft.com/office/drawing/2014/chart" uri="{C3380CC4-5D6E-409C-BE32-E72D297353CC}">
                <c16:uniqueId val="{00000001-0681-4770-A946-50C5DA7614A3}"/>
              </c:ext>
            </c:extLst>
          </c:dPt>
          <c:dPt>
            <c:idx val="1"/>
            <c:bubble3D val="0"/>
            <c:explosion val="0"/>
            <c:spPr>
              <a:solidFill>
                <a:schemeClr val="accent3">
                  <a:tint val="62000"/>
                </a:schemeClr>
              </a:solidFill>
              <a:ln w="19050">
                <a:solidFill>
                  <a:schemeClr val="lt1"/>
                </a:solidFill>
              </a:ln>
              <a:effectLst/>
            </c:spPr>
            <c:extLst>
              <c:ext xmlns:c16="http://schemas.microsoft.com/office/drawing/2014/chart" uri="{C3380CC4-5D6E-409C-BE32-E72D297353CC}">
                <c16:uniqueId val="{00000003-0681-4770-A946-50C5DA7614A3}"/>
              </c:ext>
            </c:extLst>
          </c:dPt>
          <c:dPt>
            <c:idx val="2"/>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5-0681-4770-A946-50C5DA7614A3}"/>
              </c:ext>
            </c:extLst>
          </c:dPt>
          <c:dPt>
            <c:idx val="3"/>
            <c:bubble3D val="0"/>
            <c:spPr>
              <a:solidFill>
                <a:schemeClr val="accent3">
                  <a:tint val="93000"/>
                </a:schemeClr>
              </a:solidFill>
              <a:ln w="19050">
                <a:solidFill>
                  <a:schemeClr val="lt1"/>
                </a:solidFill>
              </a:ln>
              <a:effectLst/>
            </c:spPr>
            <c:extLst>
              <c:ext xmlns:c16="http://schemas.microsoft.com/office/drawing/2014/chart" uri="{C3380CC4-5D6E-409C-BE32-E72D297353CC}">
                <c16:uniqueId val="{00000007-0681-4770-A946-50C5DA7614A3}"/>
              </c:ext>
            </c:extLst>
          </c:dPt>
          <c:dPt>
            <c:idx val="4"/>
            <c:bubble3D val="0"/>
            <c:spPr>
              <a:solidFill>
                <a:schemeClr val="accent3">
                  <a:shade val="92000"/>
                </a:schemeClr>
              </a:solidFill>
              <a:ln w="19050">
                <a:solidFill>
                  <a:schemeClr val="lt1"/>
                </a:solidFill>
              </a:ln>
              <a:effectLst/>
            </c:spPr>
            <c:extLst>
              <c:ext xmlns:c16="http://schemas.microsoft.com/office/drawing/2014/chart" uri="{C3380CC4-5D6E-409C-BE32-E72D297353CC}">
                <c16:uniqueId val="{00000009-0681-4770-A946-50C5DA7614A3}"/>
              </c:ext>
            </c:extLst>
          </c:dPt>
          <c:dPt>
            <c:idx val="5"/>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B-0681-4770-A946-50C5DA7614A3}"/>
              </c:ext>
            </c:extLst>
          </c:dPt>
          <c:dPt>
            <c:idx val="6"/>
            <c:bubble3D val="0"/>
            <c:spPr>
              <a:solidFill>
                <a:schemeClr val="accent3">
                  <a:shade val="61000"/>
                </a:schemeClr>
              </a:solidFill>
              <a:ln w="19050">
                <a:solidFill>
                  <a:schemeClr val="lt1"/>
                </a:solidFill>
              </a:ln>
              <a:effectLst/>
            </c:spPr>
            <c:extLst>
              <c:ext xmlns:c16="http://schemas.microsoft.com/office/drawing/2014/chart" uri="{C3380CC4-5D6E-409C-BE32-E72D297353CC}">
                <c16:uniqueId val="{0000000D-0681-4770-A946-50C5DA7614A3}"/>
              </c:ext>
            </c:extLst>
          </c:dPt>
          <c:dPt>
            <c:idx val="7"/>
            <c:bubble3D val="0"/>
            <c:spPr>
              <a:solidFill>
                <a:schemeClr val="accent3">
                  <a:shade val="45000"/>
                </a:schemeClr>
              </a:solidFill>
              <a:ln w="19050">
                <a:solidFill>
                  <a:schemeClr val="lt1"/>
                </a:solidFill>
              </a:ln>
              <a:effectLst/>
            </c:spPr>
            <c:extLst>
              <c:ext xmlns:c16="http://schemas.microsoft.com/office/drawing/2014/chart" uri="{C3380CC4-5D6E-409C-BE32-E72D297353CC}">
                <c16:uniqueId val="{0000000F-0681-4770-A946-50C5DA7614A3}"/>
              </c:ext>
            </c:extLst>
          </c:dPt>
          <c:dPt>
            <c:idx val="8"/>
            <c:bubble3D val="0"/>
            <c:spPr>
              <a:solidFill>
                <a:schemeClr val="accent3">
                  <a:shade val="45000"/>
                </a:schemeClr>
              </a:solidFill>
              <a:ln w="19050">
                <a:solidFill>
                  <a:schemeClr val="lt1"/>
                </a:solidFill>
              </a:ln>
              <a:effectLst/>
            </c:spPr>
            <c:extLst>
              <c:ext xmlns:c16="http://schemas.microsoft.com/office/drawing/2014/chart" uri="{C3380CC4-5D6E-409C-BE32-E72D297353CC}">
                <c16:uniqueId val="{00000011-0681-4770-A946-50C5DA7614A3}"/>
              </c:ext>
            </c:extLst>
          </c:dPt>
          <c:dPt>
            <c:idx val="9"/>
            <c:bubble3D val="0"/>
            <c:spPr>
              <a:solidFill>
                <a:schemeClr val="accent3">
                  <a:shade val="45000"/>
                </a:schemeClr>
              </a:solidFill>
              <a:ln w="19050">
                <a:solidFill>
                  <a:schemeClr val="lt1"/>
                </a:solidFill>
              </a:ln>
              <a:effectLst/>
            </c:spPr>
            <c:extLst>
              <c:ext xmlns:c16="http://schemas.microsoft.com/office/drawing/2014/chart" uri="{C3380CC4-5D6E-409C-BE32-E72D297353CC}">
                <c16:uniqueId val="{00000013-0681-4770-A946-50C5DA7614A3}"/>
              </c:ext>
            </c:extLst>
          </c:dPt>
          <c:dLbls>
            <c:dLbl>
              <c:idx val="0"/>
              <c:layout>
                <c:manualLayout>
                  <c:x val="-9.2192996679521522E-2"/>
                  <c:y val="0.15204947367259636"/>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18750"/>
                        <a:gd name="adj2" fmla="val -8334"/>
                        <a:gd name="adj3" fmla="val 23029"/>
                        <a:gd name="adj4" fmla="val -97229"/>
                        <a:gd name="adj5" fmla="val 60568"/>
                        <a:gd name="adj6" fmla="val -101102"/>
                      </a:avLst>
                    </a:prstGeom>
                    <a:noFill/>
                    <a:ln>
                      <a:noFill/>
                    </a:ln>
                  </c15:spPr>
                  <c15:layout>
                    <c:manualLayout>
                      <c:w val="0.21293560053793156"/>
                      <c:h val="0.15066008952061372"/>
                    </c:manualLayout>
                  </c15:layout>
                </c:ext>
                <c:ext xmlns:c16="http://schemas.microsoft.com/office/drawing/2014/chart" uri="{C3380CC4-5D6E-409C-BE32-E72D297353CC}">
                  <c16:uniqueId val="{00000001-0681-4770-A946-50C5DA7614A3}"/>
                </c:ext>
              </c:extLst>
            </c:dLbl>
            <c:dLbl>
              <c:idx val="1"/>
              <c:layout>
                <c:manualLayout>
                  <c:x val="-8.5512384145869216E-2"/>
                  <c:y val="-8.3356241289205879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prstGeom>
                    <a:noFill/>
                    <a:ln>
                      <a:noFill/>
                    </a:ln>
                  </c15:spPr>
                </c:ext>
                <c:ext xmlns:c16="http://schemas.microsoft.com/office/drawing/2014/chart" uri="{C3380CC4-5D6E-409C-BE32-E72D297353CC}">
                  <c16:uniqueId val="{00000003-0681-4770-A946-50C5DA7614A3}"/>
                </c:ext>
              </c:extLst>
            </c:dLbl>
            <c:dLbl>
              <c:idx val="2"/>
              <c:layout>
                <c:manualLayout>
                  <c:x val="6.5470419111681097E-2"/>
                  <c:y val="-0.15503083359997344"/>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prstGeom>
                    <a:noFill/>
                    <a:ln>
                      <a:noFill/>
                    </a:ln>
                  </c15:spPr>
                  <c15:layout>
                    <c:manualLayout>
                      <c:w val="0.26103623166449519"/>
                      <c:h val="0.10818251838524851"/>
                    </c:manualLayout>
                  </c15:layout>
                </c:ext>
                <c:ext xmlns:c16="http://schemas.microsoft.com/office/drawing/2014/chart" uri="{C3380CC4-5D6E-409C-BE32-E72D297353CC}">
                  <c16:uniqueId val="{00000005-0681-4770-A946-50C5DA7614A3}"/>
                </c:ext>
              </c:extLst>
            </c:dLbl>
            <c:dLbl>
              <c:idx val="3"/>
              <c:layout>
                <c:manualLayout>
                  <c:x val="-6.2798262314288311E-2"/>
                  <c:y val="0.12747074335162606"/>
                </c:manualLayout>
              </c:layout>
              <c:spPr>
                <a:xfrm>
                  <a:off x="681509" y="3494777"/>
                  <a:ext cx="592757" cy="411216"/>
                </a:xfrm>
                <a:solidFill>
                  <a:prstClr val="white"/>
                </a:solidFill>
                <a:ln w="9525" cap="flat" cmpd="sng" algn="ctr">
                  <a:solidFill>
                    <a:prstClr val="black">
                      <a:lumMod val="50000"/>
                      <a:lumOff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33482"/>
                        <a:gd name="adj2" fmla="val 106005"/>
                        <a:gd name="adj3" fmla="val 22356"/>
                        <a:gd name="adj4" fmla="val 137252"/>
                        <a:gd name="adj5" fmla="val -114326"/>
                        <a:gd name="adj6" fmla="val 165040"/>
                      </a:avLst>
                    </a:prstGeom>
                    <a:noFill/>
                    <a:ln>
                      <a:noFill/>
                    </a:ln>
                  </c15:spPr>
                  <c15:layout>
                    <c:manualLayout>
                      <c:w val="0.12472477805496357"/>
                      <c:h val="9.6534086920961812E-2"/>
                    </c:manualLayout>
                  </c15:layout>
                </c:ext>
                <c:ext xmlns:c16="http://schemas.microsoft.com/office/drawing/2014/chart" uri="{C3380CC4-5D6E-409C-BE32-E72D297353CC}">
                  <c16:uniqueId val="{00000007-0681-4770-A946-50C5DA7614A3}"/>
                </c:ext>
              </c:extLst>
            </c:dLbl>
            <c:dLbl>
              <c:idx val="4"/>
              <c:layout>
                <c:manualLayout>
                  <c:x val="-7.8831729134473269E-2"/>
                  <c:y val="8.2386242925432437E-2"/>
                </c:manualLayout>
              </c:layout>
              <c:spPr>
                <a:xfrm>
                  <a:off x="515095" y="2850385"/>
                  <a:ext cx="561442" cy="449316"/>
                </a:xfrm>
                <a:noFill/>
                <a:ln w="9525" cap="flat" cmpd="sng" algn="ctr">
                  <a:solidFill>
                    <a:prstClr val="black">
                      <a:lumMod val="50000"/>
                      <a:lumOff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45758"/>
                        <a:gd name="adj2" fmla="val 105340"/>
                        <a:gd name="adj3" fmla="val 38902"/>
                        <a:gd name="adj4" fmla="val 144458"/>
                        <a:gd name="adj5" fmla="val -33520"/>
                        <a:gd name="adj6" fmla="val 179185"/>
                      </a:avLst>
                    </a:prstGeom>
                    <a:noFill/>
                    <a:ln>
                      <a:noFill/>
                    </a:ln>
                  </c15:spPr>
                  <c15:layout>
                    <c:manualLayout>
                      <c:w val="0.11813544286325091"/>
                      <c:h val="0.10547816670309247"/>
                    </c:manualLayout>
                  </c15:layout>
                </c:ext>
                <c:ext xmlns:c16="http://schemas.microsoft.com/office/drawing/2014/chart" uri="{C3380CC4-5D6E-409C-BE32-E72D297353CC}">
                  <c16:uniqueId val="{00000009-0681-4770-A946-50C5DA7614A3}"/>
                </c:ext>
              </c:extLst>
            </c:dLbl>
            <c:dLbl>
              <c:idx val="5"/>
              <c:layout>
                <c:manualLayout>
                  <c:x val="-9.0997888829191881E-2"/>
                  <c:y val="-1.2740031752656991E-2"/>
                </c:manualLayout>
              </c:layout>
              <c:spPr>
                <a:xfrm>
                  <a:off x="557293" y="1994264"/>
                  <a:ext cx="395932" cy="453045"/>
                </a:xfrm>
                <a:noFill/>
                <a:ln w="9525" cap="flat" cmpd="sng" algn="ctr">
                  <a:solidFill>
                    <a:prstClr val="black">
                      <a:lumMod val="50000"/>
                      <a:lumOff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27881"/>
                        <a:gd name="adj2" fmla="val 111136"/>
                        <a:gd name="adj3" fmla="val 25108"/>
                        <a:gd name="adj4" fmla="val 168278"/>
                        <a:gd name="adj5" fmla="val 62352"/>
                        <a:gd name="adj6" fmla="val 239824"/>
                      </a:avLst>
                    </a:prstGeom>
                    <a:noFill/>
                    <a:ln>
                      <a:noFill/>
                    </a:ln>
                  </c15:spPr>
                  <c15:layout>
                    <c:manualLayout>
                      <c:w val="0.10173406044041335"/>
                      <c:h val="0.10635355970854038"/>
                    </c:manualLayout>
                  </c15:layout>
                </c:ext>
                <c:ext xmlns:c16="http://schemas.microsoft.com/office/drawing/2014/chart" uri="{C3380CC4-5D6E-409C-BE32-E72D297353CC}">
                  <c16:uniqueId val="{0000000B-0681-4770-A946-50C5DA7614A3}"/>
                </c:ext>
              </c:extLst>
            </c:dLbl>
            <c:dLbl>
              <c:idx val="6"/>
              <c:layout>
                <c:manualLayout>
                  <c:x val="-8.0167860136752478E-2"/>
                  <c:y val="-1.7888159564261336E-2"/>
                </c:manualLayout>
              </c:layout>
              <c:spPr>
                <a:noFill/>
                <a:ln w="9525" cap="flat" cmpd="sng" algn="ctr">
                  <a:solidFill>
                    <a:prstClr val="black">
                      <a:lumMod val="50000"/>
                      <a:lumOff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50597"/>
                        <a:gd name="adj2" fmla="val 110703"/>
                        <a:gd name="adj3" fmla="val 67395"/>
                        <a:gd name="adj4" fmla="val 140804"/>
                        <a:gd name="adj5" fmla="val 104749"/>
                        <a:gd name="adj6" fmla="val 160070"/>
                      </a:avLst>
                    </a:prstGeom>
                    <a:noFill/>
                    <a:ln>
                      <a:noFill/>
                    </a:ln>
                  </c15:spPr>
                </c:ext>
                <c:ext xmlns:c16="http://schemas.microsoft.com/office/drawing/2014/chart" uri="{C3380CC4-5D6E-409C-BE32-E72D297353CC}">
                  <c16:uniqueId val="{0000000D-0681-4770-A946-50C5DA7614A3}"/>
                </c:ext>
              </c:extLst>
            </c:dLbl>
            <c:dLbl>
              <c:idx val="7"/>
              <c:layout>
                <c:manualLayout>
                  <c:x val="-0.14697441025071292"/>
                  <c:y val="9.0145056071865416E-4"/>
                </c:manualLayout>
              </c:layout>
              <c:spPr>
                <a:noFill/>
                <a:ln w="9525" cap="flat" cmpd="sng" algn="ctr">
                  <a:solidFill>
                    <a:prstClr val="black">
                      <a:lumMod val="50000"/>
                      <a:lumOff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32218"/>
                        <a:gd name="adj2" fmla="val 112667"/>
                        <a:gd name="adj3" fmla="val 29763"/>
                        <a:gd name="adj4" fmla="val 230136"/>
                        <a:gd name="adj5" fmla="val 117513"/>
                        <a:gd name="adj6" fmla="val 294449"/>
                      </a:avLst>
                    </a:prstGeom>
                    <a:noFill/>
                    <a:ln>
                      <a:noFill/>
                    </a:ln>
                  </c15:spPr>
                </c:ext>
                <c:ext xmlns:c16="http://schemas.microsoft.com/office/drawing/2014/chart" uri="{C3380CC4-5D6E-409C-BE32-E72D297353CC}">
                  <c16:uniqueId val="{0000000F-0681-4770-A946-50C5DA7614A3}"/>
                </c:ext>
              </c:extLst>
            </c:dLbl>
            <c:dLbl>
              <c:idx val="8"/>
              <c:layout>
                <c:manualLayout>
                  <c:x val="-7.8831729134473269E-2"/>
                  <c:y val="-2.8609082912558606E-2"/>
                </c:manualLayout>
              </c:layout>
              <c:spPr>
                <a:xfrm>
                  <a:off x="713799" y="424851"/>
                  <a:ext cx="1313118" cy="375267"/>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51978"/>
                        <a:gd name="adj2" fmla="val 102451"/>
                        <a:gd name="adj3" fmla="val 51977"/>
                        <a:gd name="adj4" fmla="val 127669"/>
                        <a:gd name="adj5" fmla="val 129832"/>
                        <a:gd name="adj6" fmla="val 133532"/>
                      </a:avLst>
                    </a:prstGeom>
                    <a:noFill/>
                    <a:ln>
                      <a:noFill/>
                    </a:ln>
                  </c15:spPr>
                  <c15:layout>
                    <c:manualLayout>
                      <c:w val="0.27629884558281403"/>
                      <c:h val="8.8095009645392922E-2"/>
                    </c:manualLayout>
                  </c15:layout>
                </c:ext>
                <c:ext xmlns:c16="http://schemas.microsoft.com/office/drawing/2014/chart" uri="{C3380CC4-5D6E-409C-BE32-E72D297353CC}">
                  <c16:uniqueId val="{00000011-0681-4770-A946-50C5DA7614A3}"/>
                </c:ext>
              </c:extLst>
            </c:dLbl>
            <c:dLbl>
              <c:idx val="9"/>
              <c:layout>
                <c:manualLayout>
                  <c:x val="0.25653715243760783"/>
                  <c:y val="-6.2608558474914672E-2"/>
                </c:manualLayout>
              </c:layout>
              <c:spPr>
                <a:xfrm>
                  <a:off x="3885504" y="147890"/>
                  <a:ext cx="346249" cy="388568"/>
                </a:xfrm>
                <a:solidFill>
                  <a:prstClr val="white"/>
                </a:solidFill>
                <a:ln w="9525" cap="flat" cmpd="sng" algn="ctr">
                  <a:solidFill>
                    <a:schemeClr val="tx1">
                      <a:lumMod val="50000"/>
                      <a:lumOff val="50000"/>
                    </a:scheme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2">
                      <a:avLst>
                        <a:gd name="adj1" fmla="val 61293"/>
                        <a:gd name="adj2" fmla="val -28140"/>
                        <a:gd name="adj3" fmla="val 68246"/>
                        <a:gd name="adj4" fmla="val -292758"/>
                        <a:gd name="adj5" fmla="val 168634"/>
                        <a:gd name="adj6" fmla="val -288033"/>
                      </a:avLst>
                    </a:prstGeom>
                    <a:noFill/>
                    <a:ln>
                      <a:noFill/>
                    </a:ln>
                  </c15:spPr>
                  <c15:layout>
                    <c:manualLayout>
                      <c:w val="7.2855751717822603E-2"/>
                      <c:h val="9.1217406634723081E-2"/>
                    </c:manualLayout>
                  </c15:layout>
                </c:ext>
                <c:ext xmlns:c16="http://schemas.microsoft.com/office/drawing/2014/chart" uri="{C3380CC4-5D6E-409C-BE32-E72D297353CC}">
                  <c16:uniqueId val="{00000013-0681-4770-A946-50C5DA7614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ja-JP" sz="7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accentCallout2">
                    <a:avLst/>
                  </a:prstGeom>
                  <a:noFill/>
                  <a:ln>
                    <a:noFill/>
                  </a:ln>
                </c15:spPr>
              </c:ext>
            </c:extLst>
          </c:dLbls>
          <c:cat>
            <c:strRef>
              <c:f>Sheet1!$A$2:$A$9</c:f>
              <c:strCache>
                <c:ptCount val="8"/>
                <c:pt idx="0">
                  <c:v>Design, prototyping and testing</c:v>
                </c:pt>
                <c:pt idx="1">
                  <c:v>Purchasing</c:v>
                </c:pt>
                <c:pt idx="2">
                  <c:v>Sales and Marketing</c:v>
                </c:pt>
                <c:pt idx="3">
                  <c:v>Corporate Planning</c:v>
                </c:pt>
                <c:pt idx="4">
                  <c:v>Overseas Business</c:v>
                </c:pt>
                <c:pt idx="5">
                  <c:v>Research Institute</c:v>
                </c:pt>
                <c:pt idx="6">
                  <c:v>Production and manufacturing technology</c:v>
                </c:pt>
                <c:pt idx="7">
                  <c:v>Other</c:v>
                </c:pt>
              </c:strCache>
            </c:strRef>
          </c:cat>
          <c:val>
            <c:numRef>
              <c:f>Sheet1!$B$2:$B$9</c:f>
              <c:numCache>
                <c:formatCode>#,##0</c:formatCode>
                <c:ptCount val="8"/>
                <c:pt idx="0" formatCode="General">
                  <c:v>43315</c:v>
                </c:pt>
                <c:pt idx="1">
                  <c:v>7084</c:v>
                </c:pt>
                <c:pt idx="2" formatCode="General">
                  <c:v>34842</c:v>
                </c:pt>
                <c:pt idx="3" formatCode="General">
                  <c:v>7528</c:v>
                </c:pt>
                <c:pt idx="4" formatCode="General">
                  <c:v>2880</c:v>
                </c:pt>
                <c:pt idx="5" formatCode="General">
                  <c:v>7400</c:v>
                </c:pt>
                <c:pt idx="6" formatCode="General">
                  <c:v>10699</c:v>
                </c:pt>
                <c:pt idx="7" formatCode="General">
                  <c:v>16921</c:v>
                </c:pt>
              </c:numCache>
            </c:numRef>
          </c:val>
          <c:extLst>
            <c:ext xmlns:c16="http://schemas.microsoft.com/office/drawing/2014/chart" uri="{C3380CC4-5D6E-409C-BE32-E72D297353CC}">
              <c16:uniqueId val="{00000014-0681-4770-A946-50C5DA7614A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Japan</c:v>
                </c:pt>
              </c:strCache>
            </c:strRef>
          </c:tx>
          <c:spPr>
            <a:solidFill>
              <a:srgbClr val="F397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solidFill>
                    <a:latin typeface="+mn-lt"/>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Sheet1!$B$2:$B$13</c:f>
              <c:numCache>
                <c:formatCode>0.0%</c:formatCode>
                <c:ptCount val="12"/>
                <c:pt idx="0">
                  <c:v>0.78</c:v>
                </c:pt>
                <c:pt idx="1">
                  <c:v>0.75700000000000001</c:v>
                </c:pt>
                <c:pt idx="2">
                  <c:v>0.73899999999999999</c:v>
                </c:pt>
                <c:pt idx="3">
                  <c:v>0.71899999999999997</c:v>
                </c:pt>
                <c:pt idx="4">
                  <c:v>0.68799999999999994</c:v>
                </c:pt>
                <c:pt idx="5">
                  <c:v>0.62739999999999996</c:v>
                </c:pt>
                <c:pt idx="6">
                  <c:v>0.59921161552900648</c:v>
                </c:pt>
                <c:pt idx="7">
                  <c:v>0.59899999999999998</c:v>
                </c:pt>
                <c:pt idx="8">
                  <c:v>0.59499999999999997</c:v>
                </c:pt>
                <c:pt idx="9">
                  <c:v>0.57299999999999995</c:v>
                </c:pt>
                <c:pt idx="10">
                  <c:v>0.55100000000000005</c:v>
                </c:pt>
                <c:pt idx="11">
                  <c:v>0.52900000000000003</c:v>
                </c:pt>
              </c:numCache>
            </c:numRef>
          </c:val>
          <c:extLst>
            <c:ext xmlns:c16="http://schemas.microsoft.com/office/drawing/2014/chart" uri="{C3380CC4-5D6E-409C-BE32-E72D297353CC}">
              <c16:uniqueId val="{00000000-9A11-491D-B576-3C440B9AEFC2}"/>
            </c:ext>
          </c:extLst>
        </c:ser>
        <c:ser>
          <c:idx val="1"/>
          <c:order val="1"/>
          <c:tx>
            <c:strRef>
              <c:f>Sheet1!$C$1</c:f>
              <c:strCache>
                <c:ptCount val="1"/>
                <c:pt idx="0">
                  <c:v>North America</c:v>
                </c:pt>
              </c:strCache>
            </c:strRef>
          </c:tx>
          <c:spPr>
            <a:solidFill>
              <a:srgbClr val="A1E2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solidFill>
                    <a:latin typeface="+mn-lt"/>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Sheet1!$C$2:$C$13</c:f>
              <c:numCache>
                <c:formatCode>0.0%</c:formatCode>
                <c:ptCount val="12"/>
                <c:pt idx="0">
                  <c:v>0.11899999999999999</c:v>
                </c:pt>
                <c:pt idx="1">
                  <c:v>0.11899999999999999</c:v>
                </c:pt>
                <c:pt idx="2">
                  <c:v>0.109</c:v>
                </c:pt>
                <c:pt idx="3">
                  <c:v>9.7000000000000003E-2</c:v>
                </c:pt>
                <c:pt idx="4">
                  <c:v>0.1011</c:v>
                </c:pt>
                <c:pt idx="5">
                  <c:v>0.1111</c:v>
                </c:pt>
                <c:pt idx="6">
                  <c:v>0.10912202410150816</c:v>
                </c:pt>
                <c:pt idx="7">
                  <c:v>0.104</c:v>
                </c:pt>
                <c:pt idx="8">
                  <c:v>8.8999999999999996E-2</c:v>
                </c:pt>
                <c:pt idx="9">
                  <c:v>8.5999999999999993E-2</c:v>
                </c:pt>
                <c:pt idx="10">
                  <c:v>8.8999999999999996E-2</c:v>
                </c:pt>
                <c:pt idx="11">
                  <c:v>9.1999999999999998E-2</c:v>
                </c:pt>
              </c:numCache>
            </c:numRef>
          </c:val>
          <c:extLst>
            <c:ext xmlns:c16="http://schemas.microsoft.com/office/drawing/2014/chart" uri="{C3380CC4-5D6E-409C-BE32-E72D297353CC}">
              <c16:uniqueId val="{00000001-9A11-491D-B576-3C440B9AEFC2}"/>
            </c:ext>
          </c:extLst>
        </c:ser>
        <c:ser>
          <c:idx val="2"/>
          <c:order val="2"/>
          <c:tx>
            <c:strRef>
              <c:f>Sheet1!$D$1</c:f>
              <c:strCache>
                <c:ptCount val="1"/>
                <c:pt idx="0">
                  <c:v>Europe</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Sheet1!$D$2:$D$13</c:f>
              <c:numCache>
                <c:formatCode>0.0%</c:formatCode>
                <c:ptCount val="12"/>
                <c:pt idx="0">
                  <c:v>0.06</c:v>
                </c:pt>
                <c:pt idx="1">
                  <c:v>6.4000000000000001E-2</c:v>
                </c:pt>
                <c:pt idx="2">
                  <c:v>6.8000000000000005E-2</c:v>
                </c:pt>
                <c:pt idx="3">
                  <c:v>6.3E-2</c:v>
                </c:pt>
                <c:pt idx="4">
                  <c:v>6.0999999999999999E-2</c:v>
                </c:pt>
                <c:pt idx="5">
                  <c:v>7.2999999999999995E-2</c:v>
                </c:pt>
                <c:pt idx="6">
                  <c:v>7.7850003296651579E-2</c:v>
                </c:pt>
                <c:pt idx="7">
                  <c:v>7.5999999999999998E-2</c:v>
                </c:pt>
                <c:pt idx="8">
                  <c:v>7.5999999999999998E-2</c:v>
                </c:pt>
                <c:pt idx="9">
                  <c:v>8.5999999999999993E-2</c:v>
                </c:pt>
                <c:pt idx="10">
                  <c:v>9.4E-2</c:v>
                </c:pt>
                <c:pt idx="11">
                  <c:v>9.7000000000000003E-2</c:v>
                </c:pt>
              </c:numCache>
            </c:numRef>
          </c:val>
          <c:extLst>
            <c:ext xmlns:c16="http://schemas.microsoft.com/office/drawing/2014/chart" uri="{C3380CC4-5D6E-409C-BE32-E72D297353CC}">
              <c16:uniqueId val="{00000002-9A11-491D-B576-3C440B9AEFC2}"/>
            </c:ext>
          </c:extLst>
        </c:ser>
        <c:ser>
          <c:idx val="3"/>
          <c:order val="3"/>
          <c:tx>
            <c:strRef>
              <c:f>Sheet1!$E$1</c:f>
              <c:strCache>
                <c:ptCount val="1"/>
                <c:pt idx="0">
                  <c:v>Asia and Other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Sheet1!$E$2:$E$13</c:f>
              <c:numCache>
                <c:formatCode>0.0%</c:formatCode>
                <c:ptCount val="12"/>
                <c:pt idx="0">
                  <c:v>4.1000000000000002E-2</c:v>
                </c:pt>
                <c:pt idx="1">
                  <c:v>0.06</c:v>
                </c:pt>
                <c:pt idx="2">
                  <c:v>8.4000000000000005E-2</c:v>
                </c:pt>
                <c:pt idx="3">
                  <c:v>0.121</c:v>
                </c:pt>
                <c:pt idx="4">
                  <c:v>0.14990000000000001</c:v>
                </c:pt>
                <c:pt idx="5">
                  <c:v>0.1885</c:v>
                </c:pt>
                <c:pt idx="6">
                  <c:v>0.21381635707283375</c:v>
                </c:pt>
                <c:pt idx="7">
                  <c:v>0.221</c:v>
                </c:pt>
                <c:pt idx="8">
                  <c:v>0.24</c:v>
                </c:pt>
                <c:pt idx="9">
                  <c:v>0.255</c:v>
                </c:pt>
                <c:pt idx="10">
                  <c:v>0.26600000000000001</c:v>
                </c:pt>
                <c:pt idx="11">
                  <c:v>0.28199999999999997</c:v>
                </c:pt>
              </c:numCache>
            </c:numRef>
          </c:val>
          <c:extLst>
            <c:ext xmlns:c16="http://schemas.microsoft.com/office/drawing/2014/chart" uri="{C3380CC4-5D6E-409C-BE32-E72D297353CC}">
              <c16:uniqueId val="{00000003-9A11-491D-B576-3C440B9AEFC2}"/>
            </c:ext>
          </c:extLst>
        </c:ser>
        <c:dLbls>
          <c:showLegendKey val="0"/>
          <c:showVal val="0"/>
          <c:showCatName val="0"/>
          <c:showSerName val="0"/>
          <c:showPercent val="0"/>
          <c:showBubbleSize val="0"/>
        </c:dLbls>
        <c:gapWidth val="49"/>
        <c:overlap val="100"/>
        <c:axId val="426172840"/>
        <c:axId val="426173168"/>
      </c:barChart>
      <c:catAx>
        <c:axId val="42617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mn-lt"/>
                <a:ea typeface="メイリオ" panose="020B0604030504040204" pitchFamily="50" charset="-128"/>
                <a:cs typeface="+mn-cs"/>
              </a:defRPr>
            </a:pPr>
            <a:endParaRPr lang="ja-JP"/>
          </a:p>
        </c:txPr>
        <c:crossAx val="426173168"/>
        <c:crosses val="autoZero"/>
        <c:auto val="1"/>
        <c:lblAlgn val="ctr"/>
        <c:lblOffset val="100"/>
        <c:noMultiLvlLbl val="0"/>
      </c:catAx>
      <c:valAx>
        <c:axId val="426173168"/>
        <c:scaling>
          <c:orientation val="minMax"/>
        </c:scaling>
        <c:delete val="1"/>
        <c:axPos val="l"/>
        <c:numFmt formatCode="0%" sourceLinked="1"/>
        <c:majorTickMark val="none"/>
        <c:minorTickMark val="none"/>
        <c:tickLblPos val="nextTo"/>
        <c:crossAx val="426172840"/>
        <c:crosses val="autoZero"/>
        <c:crossBetween val="between"/>
      </c:valAx>
      <c:spPr>
        <a:noFill/>
        <a:ln>
          <a:noFill/>
        </a:ln>
        <a:effectLst/>
      </c:spPr>
    </c:plotArea>
    <c:legend>
      <c:legendPos val="b"/>
      <c:layout>
        <c:manualLayout>
          <c:xMode val="edge"/>
          <c:yMode val="edge"/>
          <c:x val="0.23702480201313308"/>
          <c:y val="0.9251313796611017"/>
          <c:w val="0.57486229903921471"/>
          <c:h val="5.858837449436697E-2"/>
        </c:manualLayout>
      </c:layout>
      <c:overlay val="0"/>
      <c:spPr>
        <a:noFill/>
        <a:ln>
          <a:no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600" b="0">
                <a:latin typeface="メイリオ" pitchFamily="50" charset="-128"/>
                <a:ea typeface="メイリオ" pitchFamily="50" charset="-128"/>
                <a:cs typeface="メイリオ" pitchFamily="50" charset="-128"/>
              </a:defRPr>
            </a:pPr>
            <a:r>
              <a:rPr lang="en-US" sz="1600" b="0" dirty="0">
                <a:latin typeface="メイリオ" pitchFamily="50" charset="-128"/>
                <a:ea typeface="メイリオ" pitchFamily="50" charset="-128"/>
                <a:cs typeface="メイリオ" pitchFamily="50" charset="-128"/>
              </a:rPr>
              <a:t>Number of client member companies as of the end of each fiscal year</a:t>
            </a:r>
          </a:p>
        </c:rich>
      </c:tx>
      <c:layout>
        <c:manualLayout>
          <c:xMode val="edge"/>
          <c:yMode val="edge"/>
          <c:x val="0.29730169020038588"/>
          <c:y val="6.3209741296489555E-2"/>
        </c:manualLayout>
      </c:layout>
      <c:overlay val="0"/>
    </c:title>
    <c:autoTitleDeleted val="0"/>
    <c:plotArea>
      <c:layout>
        <c:manualLayout>
          <c:layoutTarget val="inner"/>
          <c:xMode val="edge"/>
          <c:yMode val="edge"/>
          <c:x val="1.1983890631428367E-2"/>
          <c:y val="0.14049313844750247"/>
          <c:w val="0.93408860152714412"/>
          <c:h val="0.77206245723409106"/>
        </c:manualLayout>
      </c:layout>
      <c:barChart>
        <c:barDir val="col"/>
        <c:grouping val="clustered"/>
        <c:varyColors val="0"/>
        <c:ser>
          <c:idx val="1"/>
          <c:order val="0"/>
          <c:tx>
            <c:strRef>
              <c:f>Sheet1!$B$1</c:f>
              <c:strCache>
                <c:ptCount val="1"/>
                <c:pt idx="0">
                  <c:v>Number of Client Members</c:v>
                </c:pt>
              </c:strCache>
            </c:strRef>
          </c:tx>
          <c:spPr>
            <a:solidFill>
              <a:srgbClr val="FFCC00"/>
            </a:solidFill>
            <a:ln>
              <a:noFill/>
            </a:ln>
          </c:spPr>
          <c:invertIfNegative val="0"/>
          <c:dPt>
            <c:idx val="9"/>
            <c:invertIfNegative val="0"/>
            <c:bubble3D val="0"/>
            <c:extLst>
              <c:ext xmlns:c16="http://schemas.microsoft.com/office/drawing/2014/chart" uri="{C3380CC4-5D6E-409C-BE32-E72D297353CC}">
                <c16:uniqueId val="{00000000-B5EB-47FF-A82E-E0024271DC99}"/>
              </c:ext>
            </c:extLst>
          </c:dPt>
          <c:dPt>
            <c:idx val="10"/>
            <c:invertIfNegative val="0"/>
            <c:bubble3D val="0"/>
            <c:extLst>
              <c:ext xmlns:c16="http://schemas.microsoft.com/office/drawing/2014/chart" uri="{C3380CC4-5D6E-409C-BE32-E72D297353CC}">
                <c16:uniqueId val="{00000003-C2C0-447D-89EB-C56821FCCFA8}"/>
              </c:ext>
            </c:extLst>
          </c:dPt>
          <c:dPt>
            <c:idx val="11"/>
            <c:invertIfNegative val="0"/>
            <c:bubble3D val="0"/>
            <c:spPr>
              <a:solidFill>
                <a:schemeClr val="accent6">
                  <a:lumMod val="75000"/>
                </a:schemeClr>
              </a:solidFill>
              <a:ln>
                <a:noFill/>
              </a:ln>
            </c:spPr>
            <c:extLst>
              <c:ext xmlns:c16="http://schemas.microsoft.com/office/drawing/2014/chart" uri="{C3380CC4-5D6E-409C-BE32-E72D297353CC}">
                <c16:uniqueId val="{00000006-CEF5-4FA2-B2FD-D6CD7CE30766}"/>
              </c:ext>
            </c:extLst>
          </c:dPt>
          <c:dLbls>
            <c:numFmt formatCode="#,##0_ " sourceLinked="0"/>
            <c:spPr>
              <a:noFill/>
              <a:ln>
                <a:noFill/>
              </a:ln>
              <a:effectLst/>
            </c:spPr>
            <c:txPr>
              <a:bodyPr/>
              <a:lstStyle/>
              <a:p>
                <a:pPr>
                  <a:defRPr lang="ja-JP" sz="1200" b="1" cap="none" spc="0">
                    <a:ln w="12700">
                      <a:noFill/>
                      <a:prstDash val="solid"/>
                    </a:ln>
                    <a:solidFill>
                      <a:schemeClr val="tx1"/>
                    </a:solidFill>
                    <a:effectLst/>
                    <a:latin typeface="メイリオ" pitchFamily="50" charset="-128"/>
                    <a:ea typeface="メイリオ" pitchFamily="50" charset="-128"/>
                    <a:cs typeface="メイリオ"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End 2009</c:v>
                </c:pt>
                <c:pt idx="1">
                  <c:v>End 2010</c:v>
                </c:pt>
                <c:pt idx="2">
                  <c:v>End 2011</c:v>
                </c:pt>
                <c:pt idx="3">
                  <c:v>End 2012</c:v>
                </c:pt>
                <c:pt idx="4">
                  <c:v>End 2013</c:v>
                </c:pt>
                <c:pt idx="5">
                  <c:v>End 2014</c:v>
                </c:pt>
                <c:pt idx="6">
                  <c:v>End 2015</c:v>
                </c:pt>
                <c:pt idx="7">
                  <c:v>End 2016</c:v>
                </c:pt>
                <c:pt idx="8">
                  <c:v>End 2017</c:v>
                </c:pt>
                <c:pt idx="9">
                  <c:v>End 2018</c:v>
                </c:pt>
                <c:pt idx="10">
                  <c:v>End 2019</c:v>
                </c:pt>
                <c:pt idx="11">
                  <c:v>End 2020</c:v>
                </c:pt>
              </c:strCache>
            </c:strRef>
          </c:cat>
          <c:val>
            <c:numRef>
              <c:f>Sheet1!$B$2:$B$13</c:f>
              <c:numCache>
                <c:formatCode>#,##0_ ;[Red]\-#,##0\ </c:formatCode>
                <c:ptCount val="12"/>
                <c:pt idx="0">
                  <c:v>1032</c:v>
                </c:pt>
                <c:pt idx="1">
                  <c:v>1116</c:v>
                </c:pt>
                <c:pt idx="2">
                  <c:v>1278</c:v>
                </c:pt>
                <c:pt idx="3">
                  <c:v>1386</c:v>
                </c:pt>
                <c:pt idx="4">
                  <c:v>1519</c:v>
                </c:pt>
                <c:pt idx="5">
                  <c:v>1712</c:v>
                </c:pt>
                <c:pt idx="6">
                  <c:v>1940</c:v>
                </c:pt>
                <c:pt idx="7">
                  <c:v>2248</c:v>
                </c:pt>
                <c:pt idx="8">
                  <c:v>2592</c:v>
                </c:pt>
                <c:pt idx="9">
                  <c:v>2889</c:v>
                </c:pt>
                <c:pt idx="10">
                  <c:v>3266</c:v>
                </c:pt>
                <c:pt idx="11">
                  <c:v>3637</c:v>
                </c:pt>
              </c:numCache>
            </c:numRef>
          </c:val>
          <c:extLst>
            <c:ext xmlns:c16="http://schemas.microsoft.com/office/drawing/2014/chart" uri="{C3380CC4-5D6E-409C-BE32-E72D297353CC}">
              <c16:uniqueId val="{00000000-50AE-40BB-8C43-C2AE592F2A6D}"/>
            </c:ext>
          </c:extLst>
        </c:ser>
        <c:dLbls>
          <c:showLegendKey val="0"/>
          <c:showVal val="0"/>
          <c:showCatName val="0"/>
          <c:showSerName val="0"/>
          <c:showPercent val="0"/>
          <c:showBubbleSize val="0"/>
        </c:dLbls>
        <c:gapWidth val="70"/>
        <c:axId val="129365888"/>
        <c:axId val="129367424"/>
      </c:barChart>
      <c:lineChart>
        <c:grouping val="standard"/>
        <c:varyColors val="0"/>
        <c:ser>
          <c:idx val="0"/>
          <c:order val="1"/>
          <c:tx>
            <c:strRef>
              <c:f>Sheet1!$C$1</c:f>
              <c:strCache>
                <c:ptCount val="1"/>
                <c:pt idx="0">
                  <c:v>Net increase in contracted companies</c:v>
                </c:pt>
              </c:strCache>
            </c:strRef>
          </c:tx>
          <c:spPr>
            <a:ln>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50AE-40BB-8C43-C2AE592F2A6D}"/>
                </c:ext>
              </c:extLst>
            </c:dLbl>
            <c:dLbl>
              <c:idx val="1"/>
              <c:layout>
                <c:manualLayout>
                  <c:x val="-0.13698389063142838"/>
                  <c:y val="-5.5644911790208473E-2"/>
                </c:manualLayout>
              </c:layout>
              <c:tx>
                <c:rich>
                  <a:bodyPr/>
                  <a:lstStyle/>
                  <a:p>
                    <a:r>
                      <a:rPr lang="en-US" altLang="ja-JP" sz="1600" b="1" cap="none" spc="50" dirty="0">
                        <a:ln w="9525" cmpd="sng">
                          <a:solidFill>
                            <a:schemeClr val="accent1"/>
                          </a:solidFill>
                          <a:prstDash val="solid"/>
                        </a:ln>
                        <a:solidFill>
                          <a:srgbClr val="70AD47">
                            <a:tint val="1000"/>
                          </a:srgbClr>
                        </a:solidFill>
                        <a:effectLst>
                          <a:glow rad="38100">
                            <a:schemeClr val="accent1">
                              <a:alpha val="40000"/>
                            </a:schemeClr>
                          </a:glow>
                        </a:effectLst>
                      </a:rPr>
                      <a:t>Increase:</a:t>
                    </a:r>
                  </a:p>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  8</a:t>
                    </a:r>
                    <a:r>
                      <a:rPr lang="en-US" altLang="ja-JP" sz="1800" dirty="0"/>
                      <a:t>4</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0.18254461404323261"/>
                      <c:h val="0.24337828534144132"/>
                    </c:manualLayout>
                  </c15:layout>
                  <c15:showDataLabelsRange val="0"/>
                </c:ext>
                <c:ext xmlns:c16="http://schemas.microsoft.com/office/drawing/2014/chart" uri="{C3380CC4-5D6E-409C-BE32-E72D297353CC}">
                  <c16:uniqueId val="{00000002-50AE-40BB-8C43-C2AE592F2A6D}"/>
                </c:ext>
              </c:extLst>
            </c:dLbl>
            <c:dLbl>
              <c:idx val="2"/>
              <c:layout>
                <c:manualLayout>
                  <c:x val="-8.2389248091070053E-2"/>
                  <c:y val="-6.1296111424237631E-2"/>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r>
                      <a:rPr lang="en-US" altLang="ja-JP" sz="1800" dirty="0"/>
                      <a:t>62</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8.7692119695477078E-2"/>
                      <c:h val="7.9274603788973122E-2"/>
                    </c:manualLayout>
                  </c15:layout>
                  <c15:showDataLabelsRange val="0"/>
                </c:ext>
                <c:ext xmlns:c16="http://schemas.microsoft.com/office/drawing/2014/chart" uri="{C3380CC4-5D6E-409C-BE32-E72D297353CC}">
                  <c16:uniqueId val="{00000003-50AE-40BB-8C43-C2AE592F2A6D}"/>
                </c:ext>
              </c:extLst>
            </c:dLbl>
            <c:dLbl>
              <c:idx val="3"/>
              <c:layout>
                <c:manualLayout>
                  <c:x val="-6.7409384801784614E-2"/>
                  <c:y val="-9.9482232512617938E-2"/>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r>
                      <a:rPr lang="en-US" altLang="ja-JP" sz="1800" dirty="0"/>
                      <a:t>08</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8.7692119695477078E-2"/>
                      <c:h val="7.9274603788973122E-2"/>
                    </c:manualLayout>
                  </c15:layout>
                  <c15:showDataLabelsRange val="0"/>
                </c:ext>
                <c:ext xmlns:c16="http://schemas.microsoft.com/office/drawing/2014/chart" uri="{C3380CC4-5D6E-409C-BE32-E72D297353CC}">
                  <c16:uniqueId val="{00000004-50AE-40BB-8C43-C2AE592F2A6D}"/>
                </c:ext>
              </c:extLst>
            </c:dLbl>
            <c:dLbl>
              <c:idx val="4"/>
              <c:layout>
                <c:manualLayout>
                  <c:x val="-6.2915425814998982E-2"/>
                  <c:y val="-0.16026141938505808"/>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r>
                      <a:rPr lang="en-US" altLang="ja-JP" sz="1800" dirty="0"/>
                      <a:t>33</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8.7692119695477078E-2"/>
                      <c:h val="7.6531537913922143E-2"/>
                    </c:manualLayout>
                  </c15:layout>
                  <c15:showDataLabelsRange val="0"/>
                </c:ext>
                <c:ext xmlns:c16="http://schemas.microsoft.com/office/drawing/2014/chart" uri="{C3380CC4-5D6E-409C-BE32-E72D297353CC}">
                  <c16:uniqueId val="{00000005-50AE-40BB-8C43-C2AE592F2A6D}"/>
                </c:ext>
              </c:extLst>
            </c:dLbl>
            <c:dLbl>
              <c:idx val="5"/>
              <c:layout>
                <c:manualLayout>
                  <c:x val="-6.141755743774982E-2"/>
                  <c:y val="-0.18496797528239481"/>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1</a:t>
                    </a:r>
                    <a:r>
                      <a:rPr lang="en-US" altLang="ja-JP" sz="1800" dirty="0"/>
                      <a:t>93</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8.7692119695477078E-2"/>
                      <c:h val="7.9274603788973122E-2"/>
                    </c:manualLayout>
                  </c15:layout>
                  <c15:showDataLabelsRange val="0"/>
                </c:ext>
                <c:ext xmlns:c16="http://schemas.microsoft.com/office/drawing/2014/chart" uri="{C3380CC4-5D6E-409C-BE32-E72D297353CC}">
                  <c16:uniqueId val="{00000006-50AE-40BB-8C43-C2AE592F2A6D}"/>
                </c:ext>
              </c:extLst>
            </c:dLbl>
            <c:dLbl>
              <c:idx val="6"/>
              <c:layout>
                <c:manualLayout>
                  <c:x val="-6.7409384801784558E-2"/>
                  <c:y val="-0.21957617654442885"/>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r>
                      <a:rPr lang="en-US" altLang="ja-JP" sz="1800" dirty="0"/>
                      <a:t>28</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9.9870748549666155E-2"/>
                      <c:h val="7.9274603788973122E-2"/>
                    </c:manualLayout>
                  </c15:layout>
                  <c15:showDataLabelsRange val="0"/>
                </c:ext>
                <c:ext xmlns:c16="http://schemas.microsoft.com/office/drawing/2014/chart" uri="{C3380CC4-5D6E-409C-BE32-E72D297353CC}">
                  <c16:uniqueId val="{00000007-50AE-40BB-8C43-C2AE592F2A6D}"/>
                </c:ext>
              </c:extLst>
            </c:dLbl>
            <c:dLbl>
              <c:idx val="7"/>
              <c:layout>
                <c:manualLayout>
                  <c:x val="-7.3401330117498859E-2"/>
                  <c:y val="-0.23495109378865839"/>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r>
                      <a:rPr lang="en-US" altLang="ja-JP" sz="1800" dirty="0"/>
                      <a:t>08</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9.9870748549666155E-2"/>
                      <c:h val="6.281620853866729E-2"/>
                    </c:manualLayout>
                  </c15:layout>
                  <c15:showDataLabelsRange val="0"/>
                </c:ext>
                <c:ext xmlns:c16="http://schemas.microsoft.com/office/drawing/2014/chart" uri="{C3380CC4-5D6E-409C-BE32-E72D297353CC}">
                  <c16:uniqueId val="{00000008-50AE-40BB-8C43-C2AE592F2A6D}"/>
                </c:ext>
              </c:extLst>
            </c:dLbl>
            <c:dLbl>
              <c:idx val="8"/>
              <c:layout>
                <c:manualLayout>
                  <c:x val="-8.83811934067842E-2"/>
                  <c:y val="-0.30604200279672356"/>
                </c:manualLayout>
              </c:layout>
              <c:tx>
                <c:rich>
                  <a:bodyPr/>
                  <a:lstStyle/>
                  <a:p>
                    <a:r>
                      <a:rPr lang="en-US" altLang="ja-JP"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3</a:t>
                    </a:r>
                    <a:r>
                      <a:rPr lang="en-US" altLang="ja-JP" sz="1800" dirty="0"/>
                      <a:t>44</a:t>
                    </a:r>
                    <a:r>
                      <a:rPr lang="en-US" altLang="ja-JP" dirty="0"/>
                      <a:t> </a:t>
                    </a:r>
                  </a:p>
                </c:rich>
              </c:tx>
              <c:showLegendKey val="0"/>
              <c:showVal val="1"/>
              <c:showCatName val="0"/>
              <c:showSerName val="0"/>
              <c:showPercent val="0"/>
              <c:showBubbleSize val="0"/>
              <c:extLst>
                <c:ext xmlns:c15="http://schemas.microsoft.com/office/drawing/2012/chart" uri="{CE6537A1-D6FC-4f65-9D91-7224C49458BB}">
                  <c15:layout>
                    <c:manualLayout>
                      <c:w val="9.9870748549666155E-2"/>
                      <c:h val="7.3788472038871192E-2"/>
                    </c:manualLayout>
                  </c15:layout>
                  <c15:showDataLabelsRange val="0"/>
                </c:ext>
                <c:ext xmlns:c16="http://schemas.microsoft.com/office/drawing/2014/chart" uri="{C3380CC4-5D6E-409C-BE32-E72D297353CC}">
                  <c16:uniqueId val="{00000009-50AE-40BB-8C43-C2AE592F2A6D}"/>
                </c:ext>
              </c:extLst>
            </c:dLbl>
            <c:dLbl>
              <c:idx val="9"/>
              <c:layout>
                <c:manualLayout>
                  <c:x val="-0.10186307036714111"/>
                  <c:y val="-0.24471479388402401"/>
                </c:manualLayout>
              </c:layout>
              <c:tx>
                <c:rich>
                  <a:bodyPr/>
                  <a:lstStyle/>
                  <a:p>
                    <a:r>
                      <a:rPr lang="en-US" altLang="ja-JP" sz="1800" dirty="0"/>
                      <a:t>297</a:t>
                    </a:r>
                    <a:endParaRPr lang="en-US" altLang="ja-JP" sz="1400" dirty="0"/>
                  </a:p>
                </c:rich>
              </c:tx>
              <c:showLegendKey val="0"/>
              <c:showVal val="1"/>
              <c:showCatName val="0"/>
              <c:showSerName val="0"/>
              <c:showPercent val="0"/>
              <c:showBubbleSize val="0"/>
              <c:extLst>
                <c:ext xmlns:c15="http://schemas.microsoft.com/office/drawing/2012/chart" uri="{CE6537A1-D6FC-4f65-9D91-7224C49458BB}">
                  <c15:layout>
                    <c:manualLayout>
                      <c:w val="0.10885866652323743"/>
                      <c:h val="7.9274603788973122E-2"/>
                    </c:manualLayout>
                  </c15:layout>
                  <c15:showDataLabelsRange val="0"/>
                </c:ext>
                <c:ext xmlns:c16="http://schemas.microsoft.com/office/drawing/2014/chart" uri="{C3380CC4-5D6E-409C-BE32-E72D297353CC}">
                  <c16:uniqueId val="{00000000-8446-40A2-9A1A-ECBACA96569D}"/>
                </c:ext>
              </c:extLst>
            </c:dLbl>
            <c:dLbl>
              <c:idx val="10"/>
              <c:layout>
                <c:manualLayout>
                  <c:x val="-7.6397302775355835E-2"/>
                  <c:y val="-0.37378896355829994"/>
                </c:manualLayout>
              </c:layout>
              <c:tx>
                <c:rich>
                  <a:bodyPr/>
                  <a:lstStyle/>
                  <a:p>
                    <a:r>
                      <a:rPr lang="en-US" altLang="ja-JP" sz="1800" dirty="0"/>
                      <a:t>377</a:t>
                    </a:r>
                    <a:endParaRPr lang="en-US" altLang="ja-JP" sz="1400" dirty="0"/>
                  </a:p>
                </c:rich>
              </c:tx>
              <c:showLegendKey val="0"/>
              <c:showVal val="1"/>
              <c:showCatName val="0"/>
              <c:showSerName val="0"/>
              <c:showPercent val="0"/>
              <c:showBubbleSize val="0"/>
              <c:extLst>
                <c:ext xmlns:c15="http://schemas.microsoft.com/office/drawing/2012/chart" uri="{CE6537A1-D6FC-4f65-9D91-7224C49458BB}">
                  <c15:layout>
                    <c:manualLayout>
                      <c:w val="9.6874775891809067E-2"/>
                      <c:h val="7.9274603788973122E-2"/>
                    </c:manualLayout>
                  </c15:layout>
                  <c15:showDataLabelsRange val="0"/>
                </c:ext>
                <c:ext xmlns:c16="http://schemas.microsoft.com/office/drawing/2014/chart" uri="{C3380CC4-5D6E-409C-BE32-E72D297353CC}">
                  <c16:uniqueId val="{00000002-C2C0-447D-89EB-C56821FCCFA8}"/>
                </c:ext>
              </c:extLst>
            </c:dLbl>
            <c:dLbl>
              <c:idx val="11"/>
              <c:layout>
                <c:manualLayout>
                  <c:x val="-7.4899316446427291E-2"/>
                  <c:y val="-0.26502555461744165"/>
                </c:manualLayout>
              </c:layout>
              <c:tx>
                <c:rich>
                  <a:bodyPr/>
                  <a:lstStyle/>
                  <a:p>
                    <a:r>
                      <a:rPr lang="en-US" altLang="ja-JP" sz="1800" dirty="0"/>
                      <a:t>371</a:t>
                    </a:r>
                    <a:endParaRPr lang="en-US" altLang="ja-JP" sz="1400" dirty="0"/>
                  </a:p>
                </c:rich>
              </c:tx>
              <c:showLegendKey val="0"/>
              <c:showVal val="1"/>
              <c:showCatName val="0"/>
              <c:showSerName val="0"/>
              <c:showPercent val="0"/>
              <c:showBubbleSize val="0"/>
              <c:extLst>
                <c:ext xmlns:c15="http://schemas.microsoft.com/office/drawing/2012/chart" uri="{CE6537A1-D6FC-4f65-9D91-7224C49458BB}">
                  <c15:layout>
                    <c:manualLayout>
                      <c:w val="8.7692119695477078E-2"/>
                      <c:h val="8.2566282839034305E-2"/>
                    </c:manualLayout>
                  </c15:layout>
                  <c15:showDataLabelsRange val="0"/>
                </c:ext>
                <c:ext xmlns:c16="http://schemas.microsoft.com/office/drawing/2014/chart" uri="{C3380CC4-5D6E-409C-BE32-E72D297353CC}">
                  <c16:uniqueId val="{00000004-CEF5-4FA2-B2FD-D6CD7CE30766}"/>
                </c:ext>
              </c:extLst>
            </c:dLbl>
            <c:numFmt formatCode="#,##0_ ;[Red]\-#,##0\ " sourceLinked="0"/>
            <c:spPr>
              <a:noFill/>
              <a:ln>
                <a:noFill/>
              </a:ln>
              <a:effectLst/>
            </c:spPr>
            <c:txPr>
              <a:bodyPr/>
              <a:lstStyle/>
              <a:p>
                <a:pPr>
                  <a:defRPr lang="ja-JP" sz="2200" b="1" cap="none" spc="50">
                    <a:ln w="9525" cmpd="sng">
                      <a:solidFill>
                        <a:schemeClr val="accent1"/>
                      </a:solidFill>
                      <a:prstDash val="solid"/>
                    </a:ln>
                    <a:solidFill>
                      <a:srgbClr val="70AD47">
                        <a:tint val="1000"/>
                      </a:srgbClr>
                    </a:solidFill>
                    <a:effectLst>
                      <a:glow rad="38100">
                        <a:schemeClr val="accent1">
                          <a:alpha val="40000"/>
                        </a:schemeClr>
                      </a:glow>
                    </a:effectLst>
                    <a:latin typeface="メイリオ" pitchFamily="50" charset="-128"/>
                    <a:ea typeface="メイリオ" pitchFamily="50" charset="-128"/>
                    <a:cs typeface="メイリオ"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End 2009</c:v>
                </c:pt>
                <c:pt idx="1">
                  <c:v>End 2010</c:v>
                </c:pt>
                <c:pt idx="2">
                  <c:v>End 2011</c:v>
                </c:pt>
                <c:pt idx="3">
                  <c:v>End 2012</c:v>
                </c:pt>
                <c:pt idx="4">
                  <c:v>End 2013</c:v>
                </c:pt>
                <c:pt idx="5">
                  <c:v>End 2014</c:v>
                </c:pt>
                <c:pt idx="6">
                  <c:v>End 2015</c:v>
                </c:pt>
                <c:pt idx="7">
                  <c:v>End 2016</c:v>
                </c:pt>
                <c:pt idx="8">
                  <c:v>End 2017</c:v>
                </c:pt>
                <c:pt idx="9">
                  <c:v>End 2018</c:v>
                </c:pt>
                <c:pt idx="10">
                  <c:v>End 2019</c:v>
                </c:pt>
                <c:pt idx="11">
                  <c:v>End 2020</c:v>
                </c:pt>
              </c:strCache>
            </c:strRef>
          </c:cat>
          <c:val>
            <c:numRef>
              <c:f>Sheet1!$C$2:$C$13</c:f>
              <c:numCache>
                <c:formatCode>#,##0_ ;[Red]\-#,##0\ </c:formatCode>
                <c:ptCount val="12"/>
                <c:pt idx="1">
                  <c:v>84</c:v>
                </c:pt>
                <c:pt idx="2">
                  <c:v>162</c:v>
                </c:pt>
                <c:pt idx="3">
                  <c:v>108</c:v>
                </c:pt>
                <c:pt idx="4">
                  <c:v>133</c:v>
                </c:pt>
                <c:pt idx="5">
                  <c:v>193</c:v>
                </c:pt>
                <c:pt idx="6">
                  <c:v>228</c:v>
                </c:pt>
                <c:pt idx="7">
                  <c:v>308</c:v>
                </c:pt>
                <c:pt idx="8">
                  <c:v>344</c:v>
                </c:pt>
                <c:pt idx="9">
                  <c:v>297</c:v>
                </c:pt>
                <c:pt idx="10">
                  <c:v>377</c:v>
                </c:pt>
                <c:pt idx="11">
                  <c:v>371</c:v>
                </c:pt>
              </c:numCache>
            </c:numRef>
          </c:val>
          <c:smooth val="0"/>
          <c:extLst>
            <c:ext xmlns:c16="http://schemas.microsoft.com/office/drawing/2014/chart" uri="{C3380CC4-5D6E-409C-BE32-E72D297353CC}">
              <c16:uniqueId val="{0000000A-50AE-40BB-8C43-C2AE592F2A6D}"/>
            </c:ext>
          </c:extLst>
        </c:ser>
        <c:dLbls>
          <c:showLegendKey val="0"/>
          <c:showVal val="0"/>
          <c:showCatName val="0"/>
          <c:showSerName val="0"/>
          <c:showPercent val="0"/>
          <c:showBubbleSize val="0"/>
        </c:dLbls>
        <c:marker val="1"/>
        <c:smooth val="0"/>
        <c:axId val="129365888"/>
        <c:axId val="129367424"/>
      </c:lineChart>
      <c:catAx>
        <c:axId val="129365888"/>
        <c:scaling>
          <c:orientation val="minMax"/>
        </c:scaling>
        <c:delete val="0"/>
        <c:axPos val="b"/>
        <c:numFmt formatCode="General" sourceLinked="1"/>
        <c:majorTickMark val="out"/>
        <c:minorTickMark val="none"/>
        <c:tickLblPos val="nextTo"/>
        <c:txPr>
          <a:bodyPr/>
          <a:lstStyle/>
          <a:p>
            <a:pPr>
              <a:defRPr lang="ja-JP" sz="800">
                <a:latin typeface="メイリオ" pitchFamily="50" charset="-128"/>
                <a:ea typeface="メイリオ" pitchFamily="50" charset="-128"/>
                <a:cs typeface="メイリオ" pitchFamily="50" charset="-128"/>
              </a:defRPr>
            </a:pPr>
            <a:endParaRPr lang="ja-JP"/>
          </a:p>
        </c:txPr>
        <c:crossAx val="129367424"/>
        <c:crosses val="autoZero"/>
        <c:auto val="1"/>
        <c:lblAlgn val="ctr"/>
        <c:lblOffset val="100"/>
        <c:noMultiLvlLbl val="0"/>
      </c:catAx>
      <c:valAx>
        <c:axId val="129367424"/>
        <c:scaling>
          <c:orientation val="minMax"/>
        </c:scaling>
        <c:delete val="0"/>
        <c:axPos val="l"/>
        <c:numFmt formatCode="#,##0_ " sourceLinked="0"/>
        <c:majorTickMark val="none"/>
        <c:minorTickMark val="none"/>
        <c:tickLblPos val="none"/>
        <c:spPr>
          <a:ln>
            <a:noFill/>
          </a:ln>
        </c:spPr>
        <c:txPr>
          <a:bodyPr/>
          <a:lstStyle/>
          <a:p>
            <a:pPr>
              <a:defRPr lang="ja-JP" sz="800">
                <a:latin typeface="メイリオ" pitchFamily="50" charset="-128"/>
                <a:ea typeface="メイリオ" pitchFamily="50" charset="-128"/>
                <a:cs typeface="メイリオ" pitchFamily="50" charset="-128"/>
              </a:defRPr>
            </a:pPr>
            <a:endParaRPr lang="ja-JP"/>
          </a:p>
        </c:txPr>
        <c:crossAx val="129365888"/>
        <c:crosses val="autoZero"/>
        <c:crossBetween val="between"/>
      </c:valAx>
    </c:plotArea>
    <c:plotVisOnly val="1"/>
    <c:dispBlanksAs val="zero"/>
    <c:showDLblsOverMax val="0"/>
  </c:chart>
  <c:txPr>
    <a:bodyPr/>
    <a:lstStyle/>
    <a:p>
      <a:pPr>
        <a:defRPr sz="1800"/>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67262358287932E-2"/>
          <c:y val="4.8152635818242417E-2"/>
          <c:w val="0.93631248540284329"/>
          <c:h val="0.9249327235245467"/>
        </c:manualLayout>
      </c:layout>
      <c:barChart>
        <c:barDir val="col"/>
        <c:grouping val="clustered"/>
        <c:varyColors val="0"/>
        <c:ser>
          <c:idx val="0"/>
          <c:order val="0"/>
          <c:tx>
            <c:strRef>
              <c:f>Sheet1!$B$1</c:f>
              <c:strCache>
                <c:ptCount val="1"/>
                <c:pt idx="0">
                  <c:v>Net sales</c:v>
                </c:pt>
              </c:strCache>
            </c:strRef>
          </c:tx>
          <c:spPr>
            <a:solidFill>
              <a:srgbClr val="627FC0"/>
            </a:solidFill>
            <a:ln>
              <a:solidFill>
                <a:schemeClr val="accent1">
                  <a:lumMod val="60000"/>
                  <a:lumOff val="40000"/>
                  <a:alpha val="95000"/>
                </a:schemeClr>
              </a:solidFill>
            </a:ln>
          </c:spPr>
          <c:invertIfNegative val="0"/>
          <c:dPt>
            <c:idx val="14"/>
            <c:invertIfNegative val="0"/>
            <c:bubble3D val="0"/>
            <c:spPr>
              <a:solidFill>
                <a:srgbClr val="627FC0"/>
              </a:solidFill>
              <a:ln w="9525">
                <a:solidFill>
                  <a:schemeClr val="accent1">
                    <a:lumMod val="60000"/>
                    <a:lumOff val="40000"/>
                    <a:alpha val="95000"/>
                  </a:schemeClr>
                </a:solidFill>
                <a:prstDash val="solid"/>
              </a:ln>
            </c:spPr>
            <c:extLst>
              <c:ext xmlns:c16="http://schemas.microsoft.com/office/drawing/2014/chart" uri="{C3380CC4-5D6E-409C-BE32-E72D297353CC}">
                <c16:uniqueId val="{00000000-6191-4FB6-8981-C71C9F997CD2}"/>
              </c:ext>
            </c:extLst>
          </c:dPt>
          <c:dPt>
            <c:idx val="15"/>
            <c:invertIfNegative val="0"/>
            <c:bubble3D val="0"/>
            <c:spPr>
              <a:solidFill>
                <a:srgbClr val="627FC0"/>
              </a:solidFill>
              <a:ln w="9525">
                <a:solidFill>
                  <a:schemeClr val="accent1">
                    <a:lumMod val="60000"/>
                    <a:lumOff val="40000"/>
                    <a:alpha val="95000"/>
                  </a:schemeClr>
                </a:solidFill>
                <a:prstDash val="solid"/>
              </a:ln>
            </c:spPr>
            <c:extLst>
              <c:ext xmlns:c16="http://schemas.microsoft.com/office/drawing/2014/chart" uri="{C3380CC4-5D6E-409C-BE32-E72D297353CC}">
                <c16:uniqueId val="{00000001-6191-4FB6-8981-C71C9F997CD2}"/>
              </c:ext>
            </c:extLst>
          </c:dPt>
          <c:dPt>
            <c:idx val="16"/>
            <c:invertIfNegative val="0"/>
            <c:bubble3D val="0"/>
            <c:spPr>
              <a:solidFill>
                <a:srgbClr val="627FC0"/>
              </a:solidFill>
              <a:ln w="9525">
                <a:solidFill>
                  <a:schemeClr val="accent1">
                    <a:lumMod val="60000"/>
                    <a:lumOff val="40000"/>
                    <a:alpha val="95000"/>
                  </a:schemeClr>
                </a:solidFill>
                <a:prstDash val="solid"/>
              </a:ln>
            </c:spPr>
            <c:extLst>
              <c:ext xmlns:c16="http://schemas.microsoft.com/office/drawing/2014/chart" uri="{C3380CC4-5D6E-409C-BE32-E72D297353CC}">
                <c16:uniqueId val="{00000002-6191-4FB6-8981-C71C9F997CD2}"/>
              </c:ext>
            </c:extLst>
          </c:dPt>
          <c:dPt>
            <c:idx val="17"/>
            <c:invertIfNegative val="0"/>
            <c:bubble3D val="0"/>
            <c:spPr>
              <a:solidFill>
                <a:srgbClr val="627FC0"/>
              </a:solidFill>
              <a:ln w="9525">
                <a:solidFill>
                  <a:schemeClr val="accent1">
                    <a:lumMod val="60000"/>
                    <a:lumOff val="40000"/>
                    <a:alpha val="95000"/>
                  </a:schemeClr>
                </a:solidFill>
                <a:prstDash val="solid"/>
              </a:ln>
            </c:spPr>
            <c:extLst>
              <c:ext xmlns:c16="http://schemas.microsoft.com/office/drawing/2014/chart" uri="{C3380CC4-5D6E-409C-BE32-E72D297353CC}">
                <c16:uniqueId val="{00000003-6191-4FB6-8981-C71C9F997CD2}"/>
              </c:ext>
            </c:extLst>
          </c:dPt>
          <c:dPt>
            <c:idx val="19"/>
            <c:invertIfNegative val="0"/>
            <c:bubble3D val="0"/>
            <c:spPr>
              <a:solidFill>
                <a:srgbClr val="627FC0"/>
              </a:solidFill>
              <a:ln>
                <a:solidFill>
                  <a:schemeClr val="accent1">
                    <a:lumMod val="60000"/>
                    <a:lumOff val="40000"/>
                    <a:alpha val="95000"/>
                  </a:schemeClr>
                </a:solidFill>
                <a:prstDash val="solid"/>
              </a:ln>
            </c:spPr>
            <c:extLst>
              <c:ext xmlns:c16="http://schemas.microsoft.com/office/drawing/2014/chart" uri="{C3380CC4-5D6E-409C-BE32-E72D297353CC}">
                <c16:uniqueId val="{0000000F-9254-455D-9415-A0EBBDB510A2}"/>
              </c:ext>
            </c:extLst>
          </c:dPt>
          <c:dPt>
            <c:idx val="20"/>
            <c:invertIfNegative val="0"/>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alpha val="95000"/>
                  </a:schemeClr>
                </a:solidFill>
              </a:ln>
            </c:spPr>
            <c:extLst>
              <c:ext xmlns:c16="http://schemas.microsoft.com/office/drawing/2014/chart" uri="{C3380CC4-5D6E-409C-BE32-E72D297353CC}">
                <c16:uniqueId val="{00000012-F540-440E-AC13-A8260E954B63}"/>
              </c:ext>
            </c:extLst>
          </c:dPt>
          <c:dLbls>
            <c:dLbl>
              <c:idx val="13"/>
              <c:tx>
                <c:rich>
                  <a:bodyPr/>
                  <a:lstStyle/>
                  <a:p>
                    <a:r>
                      <a:rPr lang="en-US" altLang="en-US" sz="900" dirty="0"/>
                      <a:t>1</a:t>
                    </a:r>
                    <a:r>
                      <a:rPr lang="en-US" altLang="en-US" dirty="0"/>
                      <a:t>,053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191-4FB6-8981-C71C9F997CD2}"/>
                </c:ext>
              </c:extLst>
            </c:dLbl>
            <c:dLbl>
              <c:idx val="14"/>
              <c:tx>
                <c:rich>
                  <a:bodyPr/>
                  <a:lstStyle/>
                  <a:p>
                    <a:pPr>
                      <a:defRPr lang="ja-JP" sz="900" b="0" cap="none" spc="0">
                        <a:ln w="0"/>
                        <a:solidFill>
                          <a:schemeClr val="tx1"/>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defRPr>
                    </a:pPr>
                    <a:r>
                      <a:rPr lang="en-US" altLang="en-US" sz="900" b="0" cap="none" spc="0" dirty="0">
                        <a:ln w="0"/>
                        <a:solidFill>
                          <a:schemeClr val="tx1"/>
                        </a:solidFill>
                        <a:effectLst>
                          <a:outerShdw blurRad="38100" dist="25400" dir="5400000" algn="ctr" rotWithShape="0">
                            <a:srgbClr val="6E747A">
                              <a:alpha val="43000"/>
                            </a:srgbClr>
                          </a:outerShdw>
                        </a:effectLst>
                      </a:rPr>
                      <a:t>1,2</a:t>
                    </a:r>
                    <a:r>
                      <a:rPr lang="en-US" altLang="ja-JP" sz="900" b="0" cap="none" spc="0" dirty="0">
                        <a:ln w="0"/>
                        <a:solidFill>
                          <a:schemeClr val="tx1"/>
                        </a:solidFill>
                        <a:effectLst>
                          <a:outerShdw blurRad="38100" dist="25400" dir="5400000" algn="ctr" rotWithShape="0">
                            <a:srgbClr val="6E747A">
                              <a:alpha val="43000"/>
                            </a:srgbClr>
                          </a:outerShdw>
                        </a:effectLst>
                      </a:rPr>
                      <a:t>32</a:t>
                    </a:r>
                    <a:endParaRPr lang="en-US" altLang="en-US" sz="900" b="0" cap="none" spc="0" dirty="0">
                      <a:ln w="0"/>
                      <a:solidFill>
                        <a:schemeClr val="tx1"/>
                      </a:solidFill>
                      <a:effectLst>
                        <a:outerShdw blurRad="38100" dist="25400" dir="5400000" algn="ctr" rotWithShape="0">
                          <a:srgbClr val="6E747A">
                            <a:alpha val="43000"/>
                          </a:srgbClr>
                        </a:outerShdw>
                      </a:effectLst>
                    </a:endParaRPr>
                  </a:p>
                </c:rich>
              </c:tx>
              <c:numFmt formatCode="#,##0_);\(#,##0\)" sourceLinked="0"/>
              <c:spPr>
                <a:ln w="25400">
                  <a:prstDash val="sysDash"/>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191-4FB6-8981-C71C9F997CD2}"/>
                </c:ext>
              </c:extLst>
            </c:dLbl>
            <c:dLbl>
              <c:idx val="15"/>
              <c:tx>
                <c:rich>
                  <a:bodyPr/>
                  <a:lstStyle/>
                  <a:p>
                    <a:r>
                      <a:rPr lang="en-US" altLang="en-US" sz="900" dirty="0"/>
                      <a:t>1</a:t>
                    </a:r>
                    <a:r>
                      <a:rPr lang="en-US" altLang="ja-JP" dirty="0"/>
                      <a:t>,</a:t>
                    </a:r>
                    <a:r>
                      <a:rPr lang="en-US" altLang="en-US" dirty="0"/>
                      <a:t>4</a:t>
                    </a:r>
                    <a:r>
                      <a:rPr lang="en-US" altLang="ja-JP" dirty="0"/>
                      <a:t>32</a:t>
                    </a:r>
                    <a:endParaRPr lang="en-US"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91-4FB6-8981-C71C9F997CD2}"/>
                </c:ext>
              </c:extLst>
            </c:dLbl>
            <c:numFmt formatCode="#,##0_);\(#,##0\)" sourceLinked="0"/>
            <c:spPr>
              <a:noFill/>
              <a:ln>
                <a:noFill/>
              </a:ln>
              <a:effectLst/>
            </c:spPr>
            <c:txPr>
              <a:bodyPr/>
              <a:lstStyle/>
              <a:p>
                <a:pPr>
                  <a:defRPr lang="ja-JP" sz="900" b="0" cap="none" spc="0">
                    <a:ln w="0"/>
                    <a:solidFill>
                      <a:schemeClr val="tx1"/>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Sheet1!$B$2:$B$23</c:f>
              <c:numCache>
                <c:formatCode>General</c:formatCode>
                <c:ptCount val="22"/>
                <c:pt idx="0">
                  <c:v>7</c:v>
                </c:pt>
                <c:pt idx="1">
                  <c:v>59</c:v>
                </c:pt>
                <c:pt idx="2">
                  <c:v>161</c:v>
                </c:pt>
                <c:pt idx="3">
                  <c:v>278</c:v>
                </c:pt>
                <c:pt idx="4">
                  <c:v>425</c:v>
                </c:pt>
                <c:pt idx="5">
                  <c:v>538</c:v>
                </c:pt>
                <c:pt idx="6">
                  <c:v>603</c:v>
                </c:pt>
                <c:pt idx="7">
                  <c:v>665</c:v>
                </c:pt>
                <c:pt idx="8">
                  <c:v>599</c:v>
                </c:pt>
                <c:pt idx="9">
                  <c:v>592</c:v>
                </c:pt>
                <c:pt idx="10">
                  <c:v>673</c:v>
                </c:pt>
                <c:pt idx="11">
                  <c:v>743</c:v>
                </c:pt>
                <c:pt idx="12">
                  <c:v>852</c:v>
                </c:pt>
                <c:pt idx="13" formatCode="#,##0">
                  <c:v>1053</c:v>
                </c:pt>
                <c:pt idx="14" formatCode="#,##0">
                  <c:v>1232</c:v>
                </c:pt>
                <c:pt idx="15">
                  <c:v>1432</c:v>
                </c:pt>
                <c:pt idx="16">
                  <c:v>1680</c:v>
                </c:pt>
                <c:pt idx="17">
                  <c:v>2043</c:v>
                </c:pt>
                <c:pt idx="18">
                  <c:v>2380</c:v>
                </c:pt>
                <c:pt idx="19">
                  <c:v>2663</c:v>
                </c:pt>
                <c:pt idx="20">
                  <c:v>3100</c:v>
                </c:pt>
              </c:numCache>
            </c:numRef>
          </c:val>
          <c:extLst>
            <c:ext xmlns:c16="http://schemas.microsoft.com/office/drawing/2014/chart" uri="{C3380CC4-5D6E-409C-BE32-E72D297353CC}">
              <c16:uniqueId val="{00000005-6191-4FB6-8981-C71C9F997CD2}"/>
            </c:ext>
          </c:extLst>
        </c:ser>
        <c:ser>
          <c:idx val="1"/>
          <c:order val="1"/>
          <c:tx>
            <c:strRef>
              <c:f>Sheet1!$C$1</c:f>
              <c:strCache>
                <c:ptCount val="1"/>
                <c:pt idx="0">
                  <c:v>Ordinary income</c:v>
                </c:pt>
              </c:strCache>
            </c:strRef>
          </c:tx>
          <c:spPr>
            <a:solidFill>
              <a:schemeClr val="tx2">
                <a:lumMod val="40000"/>
                <a:lumOff val="60000"/>
              </a:schemeClr>
            </a:solidFill>
            <a:ln>
              <a:solidFill>
                <a:schemeClr val="accent1">
                  <a:lumMod val="60000"/>
                  <a:lumOff val="40000"/>
                </a:schemeClr>
              </a:solidFill>
            </a:ln>
          </c:spPr>
          <c:invertIfNegative val="0"/>
          <c:dPt>
            <c:idx val="15"/>
            <c:invertIfNegative val="0"/>
            <c:bubble3D val="0"/>
            <c:spPr>
              <a:solidFill>
                <a:schemeClr val="tx2">
                  <a:lumMod val="40000"/>
                  <a:lumOff val="60000"/>
                </a:schemeClr>
              </a:solidFill>
              <a:ln w="12700">
                <a:solidFill>
                  <a:schemeClr val="accent1">
                    <a:lumMod val="60000"/>
                    <a:lumOff val="40000"/>
                  </a:schemeClr>
                </a:solidFill>
                <a:prstDash val="solid"/>
              </a:ln>
            </c:spPr>
            <c:extLst>
              <c:ext xmlns:c16="http://schemas.microsoft.com/office/drawing/2014/chart" uri="{C3380CC4-5D6E-409C-BE32-E72D297353CC}">
                <c16:uniqueId val="{00000006-6191-4FB6-8981-C71C9F997CD2}"/>
              </c:ext>
            </c:extLst>
          </c:dPt>
          <c:dPt>
            <c:idx val="16"/>
            <c:invertIfNegative val="0"/>
            <c:bubble3D val="0"/>
            <c:spPr>
              <a:solidFill>
                <a:srgbClr val="8EB4E3"/>
              </a:solidFill>
              <a:ln w="19050">
                <a:solidFill>
                  <a:schemeClr val="accent1">
                    <a:lumMod val="60000"/>
                    <a:lumOff val="40000"/>
                  </a:schemeClr>
                </a:solidFill>
                <a:prstDash val="solid"/>
              </a:ln>
            </c:spPr>
            <c:extLst>
              <c:ext xmlns:c16="http://schemas.microsoft.com/office/drawing/2014/chart" uri="{C3380CC4-5D6E-409C-BE32-E72D297353CC}">
                <c16:uniqueId val="{00000007-6191-4FB6-8981-C71C9F997CD2}"/>
              </c:ext>
            </c:extLst>
          </c:dPt>
          <c:dPt>
            <c:idx val="17"/>
            <c:invertIfNegative val="0"/>
            <c:bubble3D val="0"/>
            <c:spPr>
              <a:solidFill>
                <a:schemeClr val="tx2">
                  <a:lumMod val="40000"/>
                  <a:lumOff val="60000"/>
                </a:schemeClr>
              </a:solidFill>
              <a:ln w="15875">
                <a:solidFill>
                  <a:schemeClr val="accent1">
                    <a:lumMod val="60000"/>
                    <a:lumOff val="40000"/>
                  </a:schemeClr>
                </a:solidFill>
                <a:prstDash val="solid"/>
              </a:ln>
            </c:spPr>
            <c:extLst>
              <c:ext xmlns:c16="http://schemas.microsoft.com/office/drawing/2014/chart" uri="{C3380CC4-5D6E-409C-BE32-E72D297353CC}">
                <c16:uniqueId val="{00000008-6191-4FB6-8981-C71C9F997CD2}"/>
              </c:ext>
            </c:extLst>
          </c:dPt>
          <c:dPt>
            <c:idx val="19"/>
            <c:invertIfNegative val="0"/>
            <c:bubble3D val="0"/>
            <c:spPr>
              <a:solidFill>
                <a:schemeClr val="tx2">
                  <a:lumMod val="40000"/>
                  <a:lumOff val="60000"/>
                </a:schemeClr>
              </a:solidFill>
              <a:ln>
                <a:solidFill>
                  <a:schemeClr val="accent1">
                    <a:lumMod val="60000"/>
                    <a:lumOff val="40000"/>
                  </a:schemeClr>
                </a:solidFill>
                <a:prstDash val="sysDot"/>
              </a:ln>
            </c:spPr>
            <c:extLst>
              <c:ext xmlns:c16="http://schemas.microsoft.com/office/drawing/2014/chart" uri="{C3380CC4-5D6E-409C-BE32-E72D297353CC}">
                <c16:uniqueId val="{0000000E-9254-455D-9415-A0EBBDB510A2}"/>
              </c:ext>
            </c:extLst>
          </c:dPt>
          <c:dPt>
            <c:idx val="20"/>
            <c:invertIfNegative val="0"/>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c:spPr>
            <c:extLst>
              <c:ext xmlns:c16="http://schemas.microsoft.com/office/drawing/2014/chart" uri="{C3380CC4-5D6E-409C-BE32-E72D297353CC}">
                <c16:uniqueId val="{00000013-F540-440E-AC13-A8260E954B63}"/>
              </c:ext>
            </c:extLst>
          </c:dPt>
          <c:dLbls>
            <c:dLbl>
              <c:idx val="0"/>
              <c:layout>
                <c:manualLayout>
                  <c:x val="-6.3557090156239528E-3"/>
                  <c:y val="-2.6903554972234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91-4FB6-8981-C71C9F997CD2}"/>
                </c:ext>
              </c:extLst>
            </c:dLbl>
            <c:dLbl>
              <c:idx val="1"/>
              <c:layout>
                <c:manualLayout>
                  <c:x val="-4.6412971658127489E-3"/>
                  <c:y val="-3.2881967363107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91-4FB6-8981-C71C9F997CD2}"/>
                </c:ext>
              </c:extLst>
            </c:dLbl>
            <c:dLbl>
              <c:idx val="2"/>
              <c:layout>
                <c:manualLayout>
                  <c:x val="-4.974998181337913E-3"/>
                  <c:y val="-5.916969192965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91-4FB6-8981-C71C9F997CD2}"/>
                </c:ext>
              </c:extLst>
            </c:dLbl>
            <c:dLbl>
              <c:idx val="3"/>
              <c:layout>
                <c:manualLayout>
                  <c:x val="-1.445609785526145E-3"/>
                  <c:y val="7.780998189744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91-4FB6-8981-C71C9F997CD2}"/>
                </c:ext>
              </c:extLst>
            </c:dLbl>
            <c:dLbl>
              <c:idx val="4"/>
              <c:layout>
                <c:manualLayout>
                  <c:x val="1.015341676133324E-4"/>
                  <c:y val="2.5934618375736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91-4FB6-8981-C71C9F997CD2}"/>
                </c:ext>
              </c:extLst>
            </c:dLbl>
            <c:dLbl>
              <c:idx val="5"/>
              <c:layout>
                <c:manualLayout>
                  <c:x val="7.7354921106134421E-3"/>
                  <c:y val="5.1873321264957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191-4FB6-8981-C71C9F997CD2}"/>
                </c:ext>
              </c:extLst>
            </c:dLbl>
            <c:dLbl>
              <c:idx val="6"/>
              <c:layout>
                <c:manualLayout>
                  <c:x val="6.3914164927004104E-3"/>
                  <c:y val="7.78099818974400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191-4FB6-8981-C71C9F997CD2}"/>
                </c:ext>
              </c:extLst>
            </c:dLbl>
            <c:dLbl>
              <c:idx val="7"/>
              <c:layout>
                <c:manualLayout>
                  <c:x val="3.6016172617192471E-3"/>
                  <c:y val="5.1873321264957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91-4FB6-8981-C71C9F997CD2}"/>
                </c:ext>
              </c:extLst>
            </c:dLbl>
            <c:dLbl>
              <c:idx val="8"/>
              <c:layout>
                <c:manualLayout>
                  <c:x val="4.8442725395607634E-3"/>
                  <c:y val="1.037466425299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91-4FB6-8981-C71C9F997CD2}"/>
                </c:ext>
              </c:extLst>
            </c:dLbl>
            <c:dLbl>
              <c:idx val="9"/>
              <c:layout>
                <c:manualLayout>
                  <c:x val="6.1883481574737534E-3"/>
                  <c:y val="1.5561996379487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191-4FB6-8981-C71C9F997CD2}"/>
                </c:ext>
              </c:extLst>
            </c:dLbl>
            <c:dLbl>
              <c:idx val="10"/>
              <c:layout>
                <c:manualLayout>
                  <c:x val="3.3986627540346192E-3"/>
                  <c:y val="2.5936660632478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191-4FB6-8981-C71C9F997CD2}"/>
                </c:ext>
              </c:extLst>
            </c:dLbl>
            <c:dLbl>
              <c:idx val="11"/>
              <c:layout>
                <c:manualLayout>
                  <c:x val="9.2826360637525748E-3"/>
                  <c:y val="5.1873321264957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191-4FB6-8981-C71C9F997CD2}"/>
                </c:ext>
              </c:extLst>
            </c:dLbl>
            <c:dLbl>
              <c:idx val="12"/>
              <c:layout>
                <c:manualLayout>
                  <c:x val="5.0472270472452585E-3"/>
                  <c:y val="2.5936660632478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191-4FB6-8981-C71C9F997CD2}"/>
                </c:ext>
              </c:extLst>
            </c:dLbl>
            <c:dLbl>
              <c:idx val="13"/>
              <c:layout>
                <c:manualLayout>
                  <c:x val="3.1957082463502052E-3"/>
                  <c:y val="1.037466425299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191-4FB6-8981-C71C9F997CD2}"/>
                </c:ext>
              </c:extLst>
            </c:dLbl>
            <c:dLbl>
              <c:idx val="14"/>
              <c:layout>
                <c:manualLayout>
                  <c:x val="7.6340717705419931E-3"/>
                  <c:y val="-2.5936660632478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191-4FB6-8981-C71C9F997CD2}"/>
                </c:ext>
              </c:extLst>
            </c:dLbl>
            <c:dLbl>
              <c:idx val="15"/>
              <c:layout>
                <c:manualLayout>
                  <c:x val="5.2525719333153895E-3"/>
                  <c:y val="1.2968330316239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91-4FB6-8981-C71C9F997CD2}"/>
                </c:ext>
              </c:extLst>
            </c:dLbl>
            <c:dLbl>
              <c:idx val="16"/>
              <c:layout>
                <c:manualLayout>
                  <c:x val="8.6736587131568729E-3"/>
                  <c:y val="1.037466425299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91-4FB6-8981-C71C9F997CD2}"/>
                </c:ext>
              </c:extLst>
            </c:dLbl>
            <c:dLbl>
              <c:idx val="17"/>
              <c:layout>
                <c:manualLayout>
                  <c:x val="1.0119268498683017E-2"/>
                  <c:y val="5.1873321264957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91-4FB6-8981-C71C9F997CD2}"/>
                </c:ext>
              </c:extLst>
            </c:dLbl>
            <c:dLbl>
              <c:idx val="18"/>
              <c:layout>
                <c:manualLayout>
                  <c:x val="3.03908017811380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72B-4B3A-B06E-968309EAD633}"/>
                </c:ext>
              </c:extLst>
            </c:dLbl>
            <c:dLbl>
              <c:idx val="19"/>
              <c:numFmt formatCode="#,##0_);[Red]\(#,##0\)" sourceLinked="0"/>
              <c:spPr>
                <a:noFill/>
                <a:ln>
                  <a:noFill/>
                </a:ln>
                <a:effectLst/>
              </c:spPr>
              <c:txPr>
                <a:bodyPr/>
                <a:lstStyle/>
                <a:p>
                  <a:pPr>
                    <a:defRPr lang="ja-JP" sz="900" b="0" cap="none" spc="0">
                      <a:ln w="0"/>
                      <a:solidFill>
                        <a:schemeClr val="tx1"/>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defRPr>
                  </a:pPr>
                  <a:endParaRPr lang="ja-JP"/>
                </a:p>
              </c:txPr>
              <c:showLegendKey val="0"/>
              <c:showVal val="1"/>
              <c:showCatName val="0"/>
              <c:showSerName val="0"/>
              <c:showPercent val="0"/>
              <c:showBubbleSize val="0"/>
              <c:extLst>
                <c:ext xmlns:c16="http://schemas.microsoft.com/office/drawing/2014/chart" uri="{C3380CC4-5D6E-409C-BE32-E72D297353CC}">
                  <c16:uniqueId val="{0000000E-9254-455D-9415-A0EBBDB510A2}"/>
                </c:ext>
              </c:extLst>
            </c:dLbl>
            <c:spPr>
              <a:noFill/>
              <a:ln>
                <a:noFill/>
              </a:ln>
              <a:effectLst/>
            </c:spPr>
            <c:txPr>
              <a:bodyPr/>
              <a:lstStyle/>
              <a:p>
                <a:pPr>
                  <a:defRPr lang="ja-JP" sz="900" b="0" cap="none" spc="0">
                    <a:ln w="0"/>
                    <a:solidFill>
                      <a:schemeClr val="tx1"/>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Sheet1!$C$2:$C$23</c:f>
              <c:numCache>
                <c:formatCode>General</c:formatCode>
                <c:ptCount val="22"/>
                <c:pt idx="0">
                  <c:v>-192</c:v>
                </c:pt>
                <c:pt idx="1">
                  <c:v>-180</c:v>
                </c:pt>
                <c:pt idx="2">
                  <c:v>-96</c:v>
                </c:pt>
                <c:pt idx="3">
                  <c:v>8</c:v>
                </c:pt>
                <c:pt idx="4">
                  <c:v>75</c:v>
                </c:pt>
                <c:pt idx="5">
                  <c:v>122</c:v>
                </c:pt>
                <c:pt idx="6">
                  <c:v>132</c:v>
                </c:pt>
                <c:pt idx="7">
                  <c:v>125</c:v>
                </c:pt>
                <c:pt idx="8">
                  <c:v>99</c:v>
                </c:pt>
                <c:pt idx="9">
                  <c:v>111</c:v>
                </c:pt>
                <c:pt idx="10">
                  <c:v>161</c:v>
                </c:pt>
                <c:pt idx="11">
                  <c:v>205</c:v>
                </c:pt>
                <c:pt idx="12">
                  <c:v>242</c:v>
                </c:pt>
                <c:pt idx="13">
                  <c:v>344</c:v>
                </c:pt>
                <c:pt idx="14">
                  <c:v>423</c:v>
                </c:pt>
                <c:pt idx="15">
                  <c:v>510</c:v>
                </c:pt>
                <c:pt idx="16">
                  <c:v>636</c:v>
                </c:pt>
                <c:pt idx="17">
                  <c:v>740</c:v>
                </c:pt>
                <c:pt idx="18">
                  <c:v>884</c:v>
                </c:pt>
                <c:pt idx="19">
                  <c:v>957</c:v>
                </c:pt>
                <c:pt idx="20">
                  <c:v>1050</c:v>
                </c:pt>
              </c:numCache>
            </c:numRef>
          </c:val>
          <c:extLst>
            <c:ext xmlns:c16="http://schemas.microsoft.com/office/drawing/2014/chart" uri="{C3380CC4-5D6E-409C-BE32-E72D297353CC}">
              <c16:uniqueId val="{00000018-6191-4FB6-8981-C71C9F997CD2}"/>
            </c:ext>
          </c:extLst>
        </c:ser>
        <c:dLbls>
          <c:showLegendKey val="0"/>
          <c:showVal val="0"/>
          <c:showCatName val="0"/>
          <c:showSerName val="0"/>
          <c:showPercent val="0"/>
          <c:showBubbleSize val="0"/>
        </c:dLbls>
        <c:gapWidth val="100"/>
        <c:axId val="129655936"/>
        <c:axId val="129657472"/>
      </c:barChart>
      <c:catAx>
        <c:axId val="129655936"/>
        <c:scaling>
          <c:orientation val="minMax"/>
        </c:scaling>
        <c:delete val="0"/>
        <c:axPos val="b"/>
        <c:numFmt formatCode="General" sourceLinked="0"/>
        <c:majorTickMark val="out"/>
        <c:minorTickMark val="none"/>
        <c:tickLblPos val="nextTo"/>
        <c:txPr>
          <a:bodyPr/>
          <a:lstStyle/>
          <a:p>
            <a:pPr>
              <a:defRPr lang="ja-JP" sz="800" b="1" i="0">
                <a:latin typeface="メイリオ" pitchFamily="50" charset="-128"/>
                <a:ea typeface="メイリオ" pitchFamily="50" charset="-128"/>
                <a:cs typeface="メイリオ" pitchFamily="50" charset="-128"/>
              </a:defRPr>
            </a:pPr>
            <a:endParaRPr lang="ja-JP"/>
          </a:p>
        </c:txPr>
        <c:crossAx val="129657472"/>
        <c:crosses val="autoZero"/>
        <c:auto val="1"/>
        <c:lblAlgn val="ctr"/>
        <c:lblOffset val="100"/>
        <c:noMultiLvlLbl val="0"/>
      </c:catAx>
      <c:valAx>
        <c:axId val="129657472"/>
        <c:scaling>
          <c:orientation val="minMax"/>
          <c:max val="3200"/>
        </c:scaling>
        <c:delete val="1"/>
        <c:axPos val="l"/>
        <c:numFmt formatCode="#,##0_ " sourceLinked="0"/>
        <c:majorTickMark val="out"/>
        <c:minorTickMark val="none"/>
        <c:tickLblPos val="nextTo"/>
        <c:crossAx val="129655936"/>
        <c:crosses val="autoZero"/>
        <c:crossBetween val="between"/>
      </c:valAx>
    </c:plotArea>
    <c:legend>
      <c:legendPos val="r"/>
      <c:layout>
        <c:manualLayout>
          <c:xMode val="edge"/>
          <c:yMode val="edge"/>
          <c:x val="3.9787541972808128E-2"/>
          <c:y val="0.45441691083190372"/>
          <c:w val="0.1934544434702371"/>
          <c:h val="0.15640758279944203"/>
        </c:manualLayout>
      </c:layout>
      <c:overlay val="0"/>
      <c:spPr>
        <a:solidFill>
          <a:schemeClr val="bg1"/>
        </a:solidFill>
      </c:spPr>
      <c:txPr>
        <a:bodyPr/>
        <a:lstStyle/>
        <a:p>
          <a:pPr>
            <a:defRPr lang="ja-JP" sz="1050">
              <a:latin typeface="メイリオ" pitchFamily="50" charset="-128"/>
              <a:ea typeface="メイリオ" pitchFamily="50" charset="-128"/>
              <a:cs typeface="メイリオ"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0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sz="1000">
                <a:latin typeface="メイリオ" panose="020B0604030504040204" pitchFamily="50" charset="-128"/>
                <a:ea typeface="メイリオ" panose="020B0604030504040204" pitchFamily="50" charset="-128"/>
              </a:rPr>
              <a:t>Parts procurement agent sales trends (by fiscal year)</a:t>
            </a:r>
          </a:p>
        </c:rich>
      </c:tx>
      <c:overlay val="0"/>
      <c:spPr>
        <a:noFill/>
        <a:ln>
          <a:noFill/>
        </a:ln>
        <a:effectLst/>
      </c:spPr>
      <c:txPr>
        <a:bodyPr rot="0" spcFirstLastPara="1" vertOverflow="ellipsis" vert="horz" wrap="square" anchor="ctr" anchorCtr="1"/>
        <a:lstStyle/>
        <a:p>
          <a:pPr>
            <a:defRPr lang="ja-JP" sz="10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5"/>
          <c:order val="5"/>
          <c:tx>
            <c:strRef>
              <c:f>'Sheet1 (2)'!$G$1</c:f>
              <c:strCache>
                <c:ptCount val="1"/>
                <c:pt idx="0">
                  <c:v>部品調達代行売上高</c:v>
                </c:pt>
              </c:strCache>
            </c:strRef>
          </c:tx>
          <c:spPr>
            <a:solidFill>
              <a:schemeClr val="accent6"/>
            </a:solidFill>
            <a:ln>
              <a:noFill/>
            </a:ln>
            <a:effectLst/>
          </c:spPr>
          <c:invertIfNegative val="0"/>
          <c:cat>
            <c:strRef>
              <c:f>'Sheet1 (2)'!$A$2:$A$9</c:f>
              <c:strCache>
                <c:ptCount val="4"/>
                <c:pt idx="0">
                  <c:v>2017年</c:v>
                </c:pt>
                <c:pt idx="1">
                  <c:v>2018年</c:v>
                </c:pt>
                <c:pt idx="2">
                  <c:v>2019年</c:v>
                </c:pt>
                <c:pt idx="3">
                  <c:v>2020年</c:v>
                </c:pt>
              </c:strCache>
              <c:extLst/>
            </c:strRef>
          </c:cat>
          <c:val>
            <c:numRef>
              <c:f>'Sheet1 (2)'!$G$2:$G$9</c:f>
              <c:numCache>
                <c:formatCode>#,##0_ </c:formatCode>
                <c:ptCount val="4"/>
                <c:pt idx="0">
                  <c:v>5378599</c:v>
                </c:pt>
                <c:pt idx="1">
                  <c:v>46427355</c:v>
                </c:pt>
                <c:pt idx="2">
                  <c:v>84768181</c:v>
                </c:pt>
                <c:pt idx="3">
                  <c:v>178512650</c:v>
                </c:pt>
              </c:numCache>
              <c:extLst/>
            </c:numRef>
          </c:val>
          <c:extLst>
            <c:ext xmlns:c16="http://schemas.microsoft.com/office/drawing/2014/chart" uri="{C3380CC4-5D6E-409C-BE32-E72D297353CC}">
              <c16:uniqueId val="{00000000-A3AB-4F80-933C-C8286A95657D}"/>
            </c:ext>
          </c:extLst>
        </c:ser>
        <c:dLbls>
          <c:showLegendKey val="0"/>
          <c:showVal val="0"/>
          <c:showCatName val="0"/>
          <c:showSerName val="0"/>
          <c:showPercent val="0"/>
          <c:showBubbleSize val="0"/>
        </c:dLbls>
        <c:gapWidth val="219"/>
        <c:overlap val="-27"/>
        <c:axId val="21587488"/>
        <c:axId val="21588736"/>
        <c:extLst>
          <c:ext xmlns:c15="http://schemas.microsoft.com/office/drawing/2012/chart" uri="{02D57815-91ED-43cb-92C2-25804820EDAC}">
            <c15:filteredBarSeries>
              <c15:ser>
                <c:idx val="0"/>
                <c:order val="0"/>
                <c:tx>
                  <c:strRef>
                    <c:extLst>
                      <c:ext uri="{02D57815-91ED-43cb-92C2-25804820EDAC}">
                        <c15:formulaRef>
                          <c15:sqref>'Sheet1 (2)'!$B$1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'Sheet1 (2)'!$A$2:$A$9</c15:sqref>
                        </c15:formulaRef>
                      </c:ext>
                    </c:extLst>
                    <c:strCache>
                      <c:ptCount val="4"/>
                      <c:pt idx="0">
                        <c:v>2017年</c:v>
                      </c:pt>
                      <c:pt idx="1">
                        <c:v>2018年</c:v>
                      </c:pt>
                      <c:pt idx="2">
                        <c:v>2019年</c:v>
                      </c:pt>
                      <c:pt idx="3">
                        <c:v>2020年</c:v>
                      </c:pt>
                    </c:strCache>
                  </c:strRef>
                </c:cat>
                <c:val>
                  <c:numRef>
                    <c:extLst>
                      <c:ext uri="{02D57815-91ED-43cb-92C2-25804820EDAC}">
                        <c15:formulaRef>
                          <c15:sqref>'Sheet1 (2)'!$B$2:$B$9</c15:sqref>
                        </c15:formulaRef>
                      </c:ext>
                    </c:extLst>
                    <c:numCache>
                      <c:formatCode>#,##0_ </c:formatCode>
                      <c:ptCount val="4"/>
                      <c:pt idx="0">
                        <c:v>1397153683</c:v>
                      </c:pt>
                      <c:pt idx="1">
                        <c:v>1571696307</c:v>
                      </c:pt>
                      <c:pt idx="2">
                        <c:v>1748392503</c:v>
                      </c:pt>
                      <c:pt idx="3">
                        <c:v>1925204392</c:v>
                      </c:pt>
                    </c:numCache>
                  </c:numRef>
                </c:val>
                <c:extLst>
                  <c:ext xmlns:c16="http://schemas.microsoft.com/office/drawing/2014/chart" uri="{C3380CC4-5D6E-409C-BE32-E72D297353CC}">
                    <c16:uniqueId val="{00000001-A3AB-4F80-933C-C8286A95657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 (2)'!$C$1</c15:sqref>
                        </c15:formulaRef>
                      </c:ext>
                    </c:extLst>
                    <c:strCache>
                      <c:ptCount val="1"/>
                      <c:pt idx="0">
                        <c:v>LINES売上高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(2)'!$C$2:$C$9</c15:sqref>
                        </c15:formulaRef>
                      </c:ext>
                    </c:extLst>
                    <c:numCache>
                      <c:formatCode>#,##0_ </c:formatCode>
                      <c:ptCount val="4"/>
                      <c:pt idx="0">
                        <c:v>24222116</c:v>
                      </c:pt>
                      <c:pt idx="1">
                        <c:v>23880756</c:v>
                      </c:pt>
                      <c:pt idx="2">
                        <c:v>23619653</c:v>
                      </c:pt>
                      <c:pt idx="3">
                        <c:v>36947609</c:v>
                      </c:pt>
                    </c:numCache>
                  </c:numRef>
                </c:val>
                <c:extLst xmlns:c15="http://schemas.microsoft.com/office/drawing/2012/chart">
                  <c:ext xmlns:c16="http://schemas.microsoft.com/office/drawing/2014/chart" uri="{C3380CC4-5D6E-409C-BE32-E72D297353CC}">
                    <c16:uniqueId val="{00000002-A3AB-4F80-933C-C8286A95657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 (2)'!$D$1</c15:sqref>
                        </c15:formulaRef>
                      </c:ext>
                    </c:extLst>
                    <c:strCache>
                      <c:ptCount val="1"/>
                      <c:pt idx="0">
                        <c:v>コンサルティング売上高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(2)'!$D$2:$D$9</c15:sqref>
                        </c15:formulaRef>
                      </c:ext>
                    </c:extLst>
                    <c:numCache>
                      <c:formatCode>#,##0_ </c:formatCode>
                      <c:ptCount val="4"/>
                      <c:pt idx="0">
                        <c:v>97676063</c:v>
                      </c:pt>
                      <c:pt idx="1">
                        <c:v>157459140</c:v>
                      </c:pt>
                      <c:pt idx="2">
                        <c:v>203852594</c:v>
                      </c:pt>
                      <c:pt idx="3">
                        <c:v>191512920</c:v>
                      </c:pt>
                    </c:numCache>
                  </c:numRef>
                </c:val>
                <c:extLst xmlns:c15="http://schemas.microsoft.com/office/drawing/2012/chart">
                  <c:ext xmlns:c16="http://schemas.microsoft.com/office/drawing/2014/chart" uri="{C3380CC4-5D6E-409C-BE32-E72D297353CC}">
                    <c16:uniqueId val="{00000003-A3AB-4F80-933C-C8286A95657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(2)'!$E$1</c15:sqref>
                        </c15:formulaRef>
                      </c:ext>
                    </c:extLst>
                    <c:strCache>
                      <c:ptCount val="1"/>
                      <c:pt idx="0">
                        <c:v>リクルートソリューション売上高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(2)'!$E$2:$E$9</c15:sqref>
                        </c15:formulaRef>
                      </c:ext>
                    </c:extLst>
                    <c:numCache>
                      <c:formatCode>#,##0_ </c:formatCode>
                      <c:ptCount val="4"/>
                      <c:pt idx="0">
                        <c:v>77473531</c:v>
                      </c:pt>
                      <c:pt idx="1">
                        <c:v>83674646</c:v>
                      </c:pt>
                      <c:pt idx="2">
                        <c:v>119938770</c:v>
                      </c:pt>
                      <c:pt idx="3">
                        <c:v>93713743.999999985</c:v>
                      </c:pt>
                    </c:numCache>
                  </c:numRef>
                </c:val>
                <c:extLst xmlns:c15="http://schemas.microsoft.com/office/drawing/2012/chart">
                  <c:ext xmlns:c16="http://schemas.microsoft.com/office/drawing/2014/chart" uri="{C3380CC4-5D6E-409C-BE32-E72D297353CC}">
                    <c16:uniqueId val="{00000004-A3AB-4F80-933C-C8286A95657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 (2)'!$F$1</c15:sqref>
                        </c15:formulaRef>
                      </c:ext>
                    </c:extLst>
                    <c:strCache>
                      <c:ptCount val="1"/>
                      <c:pt idx="0">
                        <c:v>市場予測情報販売売上高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(2)'!$F$2:$F$9</c15:sqref>
                        </c15:formulaRef>
                      </c:ext>
                    </c:extLst>
                    <c:numCache>
                      <c:formatCode>#,##0_ </c:formatCode>
                      <c:ptCount val="4"/>
                      <c:pt idx="0">
                        <c:v>71147912</c:v>
                      </c:pt>
                      <c:pt idx="1">
                        <c:v>116002989</c:v>
                      </c:pt>
                      <c:pt idx="2">
                        <c:v>128594828</c:v>
                      </c:pt>
                      <c:pt idx="3">
                        <c:v>138709464</c:v>
                      </c:pt>
                    </c:numCache>
                  </c:numRef>
                </c:val>
                <c:extLst xmlns:c15="http://schemas.microsoft.com/office/drawing/2012/chart">
                  <c:ext xmlns:c16="http://schemas.microsoft.com/office/drawing/2014/chart" uri="{C3380CC4-5D6E-409C-BE32-E72D297353CC}">
                    <c16:uniqueId val="{00000005-A3AB-4F80-933C-C8286A95657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 (2)'!$H$1</c15:sqref>
                        </c15:formulaRef>
                      </c:ext>
                    </c:extLst>
                    <c:strCache>
                      <c:ptCount val="1"/>
                      <c:pt idx="0">
                        <c:v>部品分解データ販売売上高</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(2)'!$H$2:$H$9</c15:sqref>
                        </c15:formulaRef>
                      </c:ext>
                    </c:extLst>
                    <c:numCache>
                      <c:formatCode>#,##0_ </c:formatCode>
                      <c:ptCount val="4"/>
                      <c:pt idx="0">
                        <c:v>7167000</c:v>
                      </c:pt>
                      <c:pt idx="1">
                        <c:v>44330940</c:v>
                      </c:pt>
                      <c:pt idx="2">
                        <c:v>71489240</c:v>
                      </c:pt>
                      <c:pt idx="3">
                        <c:v>98625633</c:v>
                      </c:pt>
                    </c:numCache>
                  </c:numRef>
                </c:val>
                <c:extLst xmlns:c15="http://schemas.microsoft.com/office/drawing/2012/chart">
                  <c:ext xmlns:c16="http://schemas.microsoft.com/office/drawing/2014/chart" uri="{C3380CC4-5D6E-409C-BE32-E72D297353CC}">
                    <c16:uniqueId val="{00000006-A3AB-4F80-933C-C8286A95657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 (2)'!$I$1</c15:sqref>
                        </c15:formulaRef>
                      </c:ext>
                    </c:extLst>
                    <c:strCache>
                      <c:ptCount val="1"/>
                      <c:pt idx="0">
                        <c:v>ベンチマーキング関連売上</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(2)'!$I$2:$I$9</c15:sqref>
                        </c15:formulaRef>
                      </c:ext>
                    </c:extLst>
                    <c:numCache>
                      <c:formatCode>#,##0_ </c:formatCode>
                      <c:ptCount val="4"/>
                      <c:pt idx="0">
                        <c:v>12545599</c:v>
                      </c:pt>
                      <c:pt idx="1">
                        <c:v>90758295</c:v>
                      </c:pt>
                      <c:pt idx="2">
                        <c:v>156257421</c:v>
                      </c:pt>
                      <c:pt idx="3">
                        <c:v>277138283</c:v>
                      </c:pt>
                    </c:numCache>
                  </c:numRef>
                </c:val>
                <c:extLst xmlns:c15="http://schemas.microsoft.com/office/drawing/2012/chart">
                  <c:ext xmlns:c16="http://schemas.microsoft.com/office/drawing/2014/chart" uri="{C3380CC4-5D6E-409C-BE32-E72D297353CC}">
                    <c16:uniqueId val="{00000007-A3AB-4F80-933C-C8286A95657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 (2)'!$J$1</c15:sqref>
                        </c15:formulaRef>
                      </c:ext>
                    </c:extLst>
                    <c:strCache>
                      <c:ptCount val="1"/>
                      <c:pt idx="0">
                        <c:v>連結合計</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(2)'!$J$2:$J$9</c15:sqref>
                        </c15:formulaRef>
                      </c:ext>
                    </c:extLst>
                    <c:numCache>
                      <c:formatCode>#,##0_ </c:formatCode>
                      <c:ptCount val="4"/>
                      <c:pt idx="0">
                        <c:v>1680218904</c:v>
                      </c:pt>
                      <c:pt idx="1">
                        <c:v>2043472141</c:v>
                      </c:pt>
                      <c:pt idx="2">
                        <c:v>2380655776</c:v>
                      </c:pt>
                      <c:pt idx="3">
                        <c:v>2663226411</c:v>
                      </c:pt>
                    </c:numCache>
                  </c:numRef>
                </c:val>
                <c:extLst xmlns:c15="http://schemas.microsoft.com/office/drawing/2012/chart">
                  <c:ext xmlns:c16="http://schemas.microsoft.com/office/drawing/2014/chart" uri="{C3380CC4-5D6E-409C-BE32-E72D297353CC}">
                    <c16:uniqueId val="{00000008-A3AB-4F80-933C-C8286A95657D}"/>
                  </c:ext>
                </c:extLst>
              </c15:ser>
            </c15:filteredBarSeries>
          </c:ext>
        </c:extLst>
      </c:barChart>
      <c:catAx>
        <c:axId val="2158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588736"/>
        <c:crosses val="autoZero"/>
        <c:auto val="1"/>
        <c:lblAlgn val="ctr"/>
        <c:lblOffset val="100"/>
        <c:noMultiLvlLbl val="0"/>
      </c:catAx>
      <c:valAx>
        <c:axId val="21588736"/>
        <c:scaling>
          <c:orientation val="minMax"/>
          <c:max val="200000000"/>
          <c:min val="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587488"/>
        <c:crosses val="autoZero"/>
        <c:crossBetween val="between"/>
        <c:majorUnit val="5000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33183183183187E-2"/>
          <c:y val="5.3821296296296291E-2"/>
          <c:w val="0.88239414414414419"/>
          <c:h val="0.70167649572649571"/>
        </c:manualLayout>
      </c:layout>
      <c:lineChart>
        <c:grouping val="standard"/>
        <c:varyColors val="0"/>
        <c:ser>
          <c:idx val="53"/>
          <c:order val="53"/>
          <c:tx>
            <c:strRef>
              <c:f>契約社数推移!$BG$4</c:f>
              <c:strCache>
                <c:ptCount val="1"/>
                <c:pt idx="0">
                  <c:v>Month-over-month (global)</c:v>
                </c:pt>
              </c:strCache>
              <c:extLst xmlns:c15="http://schemas.microsoft.com/office/drawing/2012/chart"/>
            </c:strRef>
          </c:tx>
          <c:spPr>
            <a:ln w="28575" cap="rnd">
              <a:solidFill>
                <a:srgbClr val="FFC000"/>
              </a:solidFill>
              <a:round/>
            </a:ln>
            <a:effectLst/>
          </c:spPr>
          <c:marker>
            <c:symbol val="none"/>
          </c:marker>
          <c:cat>
            <c:numRef>
              <c:f>契約社数推移!$A$5:$A$89</c:f>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f>契約社数推移!$BG$5:$BG$89</c:f>
              <c:numCache>
                <c:formatCode>#,##0_ ;[Red]\-#,##0\ </c:formatCode>
                <c:ptCount val="36"/>
                <c:pt idx="0">
                  <c:v>26</c:v>
                </c:pt>
                <c:pt idx="1">
                  <c:v>22</c:v>
                </c:pt>
                <c:pt idx="2">
                  <c:v>22</c:v>
                </c:pt>
                <c:pt idx="3">
                  <c:v>17</c:v>
                </c:pt>
                <c:pt idx="4">
                  <c:v>18</c:v>
                </c:pt>
                <c:pt idx="5">
                  <c:v>23</c:v>
                </c:pt>
                <c:pt idx="6">
                  <c:v>31</c:v>
                </c:pt>
                <c:pt idx="7">
                  <c:v>28</c:v>
                </c:pt>
                <c:pt idx="8">
                  <c:v>24</c:v>
                </c:pt>
                <c:pt idx="9">
                  <c:v>26</c:v>
                </c:pt>
                <c:pt idx="10">
                  <c:v>31</c:v>
                </c:pt>
                <c:pt idx="11">
                  <c:v>29</c:v>
                </c:pt>
                <c:pt idx="12">
                  <c:v>31</c:v>
                </c:pt>
                <c:pt idx="13">
                  <c:v>26</c:v>
                </c:pt>
                <c:pt idx="14">
                  <c:v>36</c:v>
                </c:pt>
                <c:pt idx="15">
                  <c:v>39</c:v>
                </c:pt>
                <c:pt idx="16">
                  <c:v>35</c:v>
                </c:pt>
                <c:pt idx="17">
                  <c:v>24</c:v>
                </c:pt>
                <c:pt idx="18">
                  <c:v>32</c:v>
                </c:pt>
                <c:pt idx="19">
                  <c:v>23</c:v>
                </c:pt>
                <c:pt idx="20">
                  <c:v>46</c:v>
                </c:pt>
                <c:pt idx="21">
                  <c:v>41</c:v>
                </c:pt>
                <c:pt idx="22">
                  <c:v>29</c:v>
                </c:pt>
                <c:pt idx="23">
                  <c:v>15</c:v>
                </c:pt>
                <c:pt idx="24">
                  <c:v>22</c:v>
                </c:pt>
                <c:pt idx="25">
                  <c:v>35</c:v>
                </c:pt>
                <c:pt idx="26">
                  <c:v>23</c:v>
                </c:pt>
                <c:pt idx="27">
                  <c:v>25</c:v>
                </c:pt>
                <c:pt idx="28">
                  <c:v>31</c:v>
                </c:pt>
                <c:pt idx="29">
                  <c:v>37</c:v>
                </c:pt>
                <c:pt idx="30">
                  <c:v>34</c:v>
                </c:pt>
                <c:pt idx="31">
                  <c:v>8</c:v>
                </c:pt>
                <c:pt idx="32">
                  <c:v>38</c:v>
                </c:pt>
                <c:pt idx="33">
                  <c:v>32</c:v>
                </c:pt>
                <c:pt idx="34">
                  <c:v>38</c:v>
                </c:pt>
                <c:pt idx="35">
                  <c:v>48</c:v>
                </c:pt>
              </c:numCache>
            </c:numRef>
          </c:val>
          <c:smooth val="0"/>
          <c:extLst xmlns:c15="http://schemas.microsoft.com/office/drawing/2012/chart">
            <c:ext xmlns:c16="http://schemas.microsoft.com/office/drawing/2014/chart" uri="{C3380CC4-5D6E-409C-BE32-E72D297353CC}">
              <c16:uniqueId val="{00000000-456D-44C1-AED0-4689E338B203}"/>
            </c:ext>
          </c:extLst>
        </c:ser>
        <c:dLbls>
          <c:showLegendKey val="0"/>
          <c:showVal val="0"/>
          <c:showCatName val="0"/>
          <c:showSerName val="0"/>
          <c:showPercent val="0"/>
          <c:showBubbleSize val="0"/>
        </c:dLbls>
        <c:marker val="1"/>
        <c:smooth val="0"/>
        <c:axId val="2047196208"/>
        <c:axId val="2047200368"/>
        <c:extLst>
          <c:ext xmlns:c15="http://schemas.microsoft.com/office/drawing/2012/chart" uri="{02D57815-91ED-43cb-92C2-25804820EDAC}">
            <c15:filteredLineSeries>
              <c15:ser>
                <c:idx val="0"/>
                <c:order val="0"/>
                <c:tx>
                  <c:strRef>
                    <c:extLst>
                      <c:ext uri="{02D57815-91ED-43cb-92C2-25804820EDAC}">
                        <c15:formulaRef>
                          <c15:sqref>契約社数推移!$F$4</c15:sqref>
                        </c15:formulaRef>
                      </c:ext>
                    </c:extLst>
                    <c:strCache>
                      <c:ptCount val="1"/>
                      <c:pt idx="0">
                        <c:v>Indonesia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c:ext uri="{02D57815-91ED-43cb-92C2-25804820EDAC}">
                        <c15:formulaRef>
                          <c15:sqref>契約社数推移!$F$5:$F$89</c15:sqref>
                        </c15:formulaRef>
                      </c:ext>
                    </c:extLst>
                    <c:numCache>
                      <c:formatCode>#,##0_ ;[Red]\-#,##0\ </c:formatCode>
                      <c:ptCount val="36"/>
                      <c:pt idx="0">
                        <c:v>10</c:v>
                      </c:pt>
                      <c:pt idx="1">
                        <c:v>10</c:v>
                      </c:pt>
                      <c:pt idx="2">
                        <c:v>10</c:v>
                      </c:pt>
                      <c:pt idx="3">
                        <c:v>10</c:v>
                      </c:pt>
                      <c:pt idx="4">
                        <c:v>11</c:v>
                      </c:pt>
                      <c:pt idx="5">
                        <c:v>11</c:v>
                      </c:pt>
                      <c:pt idx="6">
                        <c:v>11</c:v>
                      </c:pt>
                      <c:pt idx="7">
                        <c:v>13</c:v>
                      </c:pt>
                      <c:pt idx="8">
                        <c:v>14</c:v>
                      </c:pt>
                      <c:pt idx="9">
                        <c:v>14</c:v>
                      </c:pt>
                      <c:pt idx="10">
                        <c:v>14</c:v>
                      </c:pt>
                      <c:pt idx="11">
                        <c:v>14</c:v>
                      </c:pt>
                      <c:pt idx="12">
                        <c:v>14</c:v>
                      </c:pt>
                      <c:pt idx="13">
                        <c:v>16</c:v>
                      </c:pt>
                      <c:pt idx="14">
                        <c:v>16</c:v>
                      </c:pt>
                      <c:pt idx="15">
                        <c:v>16</c:v>
                      </c:pt>
                      <c:pt idx="16">
                        <c:v>16</c:v>
                      </c:pt>
                      <c:pt idx="17">
                        <c:v>16</c:v>
                      </c:pt>
                      <c:pt idx="18">
                        <c:v>16</c:v>
                      </c:pt>
                      <c:pt idx="19">
                        <c:v>20</c:v>
                      </c:pt>
                      <c:pt idx="20">
                        <c:v>23</c:v>
                      </c:pt>
                      <c:pt idx="21">
                        <c:v>26</c:v>
                      </c:pt>
                      <c:pt idx="22">
                        <c:v>26</c:v>
                      </c:pt>
                      <c:pt idx="23">
                        <c:v>28</c:v>
                      </c:pt>
                      <c:pt idx="24">
                        <c:v>28</c:v>
                      </c:pt>
                      <c:pt idx="25">
                        <c:v>27</c:v>
                      </c:pt>
                      <c:pt idx="26">
                        <c:v>27</c:v>
                      </c:pt>
                      <c:pt idx="27">
                        <c:v>27</c:v>
                      </c:pt>
                      <c:pt idx="28">
                        <c:v>27</c:v>
                      </c:pt>
                      <c:pt idx="29">
                        <c:v>27</c:v>
                      </c:pt>
                      <c:pt idx="30">
                        <c:v>27</c:v>
                      </c:pt>
                      <c:pt idx="31">
                        <c:v>27</c:v>
                      </c:pt>
                      <c:pt idx="32">
                        <c:v>28</c:v>
                      </c:pt>
                      <c:pt idx="33">
                        <c:v>28</c:v>
                      </c:pt>
                      <c:pt idx="34">
                        <c:v>28</c:v>
                      </c:pt>
                      <c:pt idx="35">
                        <c:v>26</c:v>
                      </c:pt>
                    </c:numCache>
                  </c:numRef>
                </c:val>
                <c:smooth val="0"/>
                <c:extLst>
                  <c:ext xmlns:c16="http://schemas.microsoft.com/office/drawing/2014/chart" uri="{C3380CC4-5D6E-409C-BE32-E72D297353CC}">
                    <c16:uniqueId val="{00000001-456D-44C1-AED0-4689E338B20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契約社数推移!$G$4</c15:sqref>
                        </c15:formulaRef>
                      </c:ext>
                    </c:extLst>
                    <c:strCache>
                      <c:ptCount val="1"/>
                      <c:pt idx="0">
                        <c:v>Turkey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契約社数推移!$G$5:$G$89</c15:sqref>
                        </c15:formulaRef>
                      </c:ext>
                    </c:extLst>
                    <c:numCache>
                      <c:formatCode>#,##0_ ;[Red]\-#,##0\ </c:formatCode>
                      <c:ptCount val="36"/>
                      <c:pt idx="0">
                        <c:v>8</c:v>
                      </c:pt>
                      <c:pt idx="1">
                        <c:v>9</c:v>
                      </c:pt>
                      <c:pt idx="2">
                        <c:v>10</c:v>
                      </c:pt>
                      <c:pt idx="3">
                        <c:v>10</c:v>
                      </c:pt>
                      <c:pt idx="4">
                        <c:v>10</c:v>
                      </c:pt>
                      <c:pt idx="5">
                        <c:v>10</c:v>
                      </c:pt>
                      <c:pt idx="6">
                        <c:v>11</c:v>
                      </c:pt>
                      <c:pt idx="7">
                        <c:v>12</c:v>
                      </c:pt>
                      <c:pt idx="8">
                        <c:v>12</c:v>
                      </c:pt>
                      <c:pt idx="9">
                        <c:v>13</c:v>
                      </c:pt>
                      <c:pt idx="10">
                        <c:v>13</c:v>
                      </c:pt>
                      <c:pt idx="11">
                        <c:v>13</c:v>
                      </c:pt>
                      <c:pt idx="12">
                        <c:v>14</c:v>
                      </c:pt>
                      <c:pt idx="13">
                        <c:v>17</c:v>
                      </c:pt>
                      <c:pt idx="14">
                        <c:v>16</c:v>
                      </c:pt>
                      <c:pt idx="15">
                        <c:v>17</c:v>
                      </c:pt>
                      <c:pt idx="16">
                        <c:v>18</c:v>
                      </c:pt>
                      <c:pt idx="17">
                        <c:v>19</c:v>
                      </c:pt>
                      <c:pt idx="18">
                        <c:v>19</c:v>
                      </c:pt>
                      <c:pt idx="19">
                        <c:v>19</c:v>
                      </c:pt>
                      <c:pt idx="20">
                        <c:v>21</c:v>
                      </c:pt>
                      <c:pt idx="21">
                        <c:v>21</c:v>
                      </c:pt>
                      <c:pt idx="22">
                        <c:v>21</c:v>
                      </c:pt>
                      <c:pt idx="23">
                        <c:v>22</c:v>
                      </c:pt>
                      <c:pt idx="24">
                        <c:v>22</c:v>
                      </c:pt>
                      <c:pt idx="25">
                        <c:v>20</c:v>
                      </c:pt>
                      <c:pt idx="26">
                        <c:v>20</c:v>
                      </c:pt>
                      <c:pt idx="27">
                        <c:v>20</c:v>
                      </c:pt>
                      <c:pt idx="28">
                        <c:v>20</c:v>
                      </c:pt>
                      <c:pt idx="29">
                        <c:v>21</c:v>
                      </c:pt>
                      <c:pt idx="30">
                        <c:v>21</c:v>
                      </c:pt>
                      <c:pt idx="31">
                        <c:v>22</c:v>
                      </c:pt>
                      <c:pt idx="32">
                        <c:v>24</c:v>
                      </c:pt>
                      <c:pt idx="33">
                        <c:v>24</c:v>
                      </c:pt>
                      <c:pt idx="34">
                        <c:v>24</c:v>
                      </c:pt>
                      <c:pt idx="35">
                        <c:v>24</c:v>
                      </c:pt>
                    </c:numCache>
                  </c:numRef>
                </c:val>
                <c:smooth val="0"/>
                <c:extLst xmlns:c15="http://schemas.microsoft.com/office/drawing/2012/chart">
                  <c:ext xmlns:c16="http://schemas.microsoft.com/office/drawing/2014/chart" uri="{C3380CC4-5D6E-409C-BE32-E72D297353CC}">
                    <c16:uniqueId val="{00000002-456D-44C1-AED0-4689E338B20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契約社数推移!$H$4</c15:sqref>
                        </c15:formulaRef>
                      </c:ext>
                    </c:extLst>
                    <c:strCache>
                      <c:ptCount val="1"/>
                      <c:pt idx="0">
                        <c:v>Singapore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契約社数推移!$H$5:$H$89</c15:sqref>
                        </c15:formulaRef>
                      </c:ext>
                    </c:extLst>
                    <c:numCache>
                      <c:formatCode>#,##0_ ;[Red]\-#,##0\ </c:formatCode>
                      <c:ptCount val="36"/>
                      <c:pt idx="0">
                        <c:v>17</c:v>
                      </c:pt>
                      <c:pt idx="1">
                        <c:v>18</c:v>
                      </c:pt>
                      <c:pt idx="2">
                        <c:v>19</c:v>
                      </c:pt>
                      <c:pt idx="3">
                        <c:v>19</c:v>
                      </c:pt>
                      <c:pt idx="4">
                        <c:v>18</c:v>
                      </c:pt>
                      <c:pt idx="5">
                        <c:v>18</c:v>
                      </c:pt>
                      <c:pt idx="6">
                        <c:v>19</c:v>
                      </c:pt>
                      <c:pt idx="7">
                        <c:v>19</c:v>
                      </c:pt>
                      <c:pt idx="8">
                        <c:v>20</c:v>
                      </c:pt>
                      <c:pt idx="9">
                        <c:v>20</c:v>
                      </c:pt>
                      <c:pt idx="10">
                        <c:v>20</c:v>
                      </c:pt>
                      <c:pt idx="11">
                        <c:v>19</c:v>
                      </c:pt>
                      <c:pt idx="12">
                        <c:v>19</c:v>
                      </c:pt>
                      <c:pt idx="13">
                        <c:v>18</c:v>
                      </c:pt>
                      <c:pt idx="14">
                        <c:v>20</c:v>
                      </c:pt>
                      <c:pt idx="15">
                        <c:v>20</c:v>
                      </c:pt>
                      <c:pt idx="16">
                        <c:v>21</c:v>
                      </c:pt>
                      <c:pt idx="17">
                        <c:v>20</c:v>
                      </c:pt>
                      <c:pt idx="18">
                        <c:v>22</c:v>
                      </c:pt>
                      <c:pt idx="19">
                        <c:v>21</c:v>
                      </c:pt>
                      <c:pt idx="20">
                        <c:v>21</c:v>
                      </c:pt>
                      <c:pt idx="21">
                        <c:v>22</c:v>
                      </c:pt>
                      <c:pt idx="22">
                        <c:v>23</c:v>
                      </c:pt>
                      <c:pt idx="23">
                        <c:v>23</c:v>
                      </c:pt>
                      <c:pt idx="24">
                        <c:v>23</c:v>
                      </c:pt>
                      <c:pt idx="25">
                        <c:v>23</c:v>
                      </c:pt>
                      <c:pt idx="26">
                        <c:v>23</c:v>
                      </c:pt>
                      <c:pt idx="27">
                        <c:v>23</c:v>
                      </c:pt>
                      <c:pt idx="28">
                        <c:v>25</c:v>
                      </c:pt>
                      <c:pt idx="29">
                        <c:v>26</c:v>
                      </c:pt>
                      <c:pt idx="30">
                        <c:v>24</c:v>
                      </c:pt>
                      <c:pt idx="31">
                        <c:v>24</c:v>
                      </c:pt>
                      <c:pt idx="32">
                        <c:v>24</c:v>
                      </c:pt>
                      <c:pt idx="33">
                        <c:v>23</c:v>
                      </c:pt>
                      <c:pt idx="34">
                        <c:v>24</c:v>
                      </c:pt>
                      <c:pt idx="35">
                        <c:v>23</c:v>
                      </c:pt>
                    </c:numCache>
                  </c:numRef>
                </c:val>
                <c:smooth val="0"/>
                <c:extLst xmlns:c15="http://schemas.microsoft.com/office/drawing/2012/chart">
                  <c:ext xmlns:c16="http://schemas.microsoft.com/office/drawing/2014/chart" uri="{C3380CC4-5D6E-409C-BE32-E72D297353CC}">
                    <c16:uniqueId val="{00000003-456D-44C1-AED0-4689E338B20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契約社数推移!$I$4</c15:sqref>
                        </c15:formulaRef>
                      </c:ext>
                    </c:extLst>
                    <c:strCache>
                      <c:ptCount val="1"/>
                      <c:pt idx="0">
                        <c:v>Vietnam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契約社数推移!$I$5:$I$89</c15:sqref>
                        </c15:formulaRef>
                      </c:ext>
                    </c:extLst>
                    <c:numCache>
                      <c:formatCode>#,##0_ ;[Red]\-#,##0\ </c:formatCode>
                      <c:ptCount val="36"/>
                      <c:pt idx="0">
                        <c:v>3</c:v>
                      </c:pt>
                      <c:pt idx="1">
                        <c:v>3</c:v>
                      </c:pt>
                      <c:pt idx="2">
                        <c:v>4</c:v>
                      </c:pt>
                      <c:pt idx="3">
                        <c:v>4</c:v>
                      </c:pt>
                      <c:pt idx="4">
                        <c:v>4</c:v>
                      </c:pt>
                      <c:pt idx="5">
                        <c:v>4</c:v>
                      </c:pt>
                      <c:pt idx="6">
                        <c:v>4</c:v>
                      </c:pt>
                      <c:pt idx="7">
                        <c:v>4</c:v>
                      </c:pt>
                      <c:pt idx="8">
                        <c:v>4</c:v>
                      </c:pt>
                      <c:pt idx="9">
                        <c:v>4</c:v>
                      </c:pt>
                      <c:pt idx="10">
                        <c:v>4</c:v>
                      </c:pt>
                      <c:pt idx="11">
                        <c:v>5</c:v>
                      </c:pt>
                      <c:pt idx="12">
                        <c:v>5</c:v>
                      </c:pt>
                      <c:pt idx="13">
                        <c:v>6</c:v>
                      </c:pt>
                      <c:pt idx="14">
                        <c:v>6</c:v>
                      </c:pt>
                      <c:pt idx="15">
                        <c:v>6</c:v>
                      </c:pt>
                      <c:pt idx="16">
                        <c:v>6</c:v>
                      </c:pt>
                      <c:pt idx="17">
                        <c:v>6</c:v>
                      </c:pt>
                      <c:pt idx="18">
                        <c:v>6</c:v>
                      </c:pt>
                      <c:pt idx="19">
                        <c:v>6</c:v>
                      </c:pt>
                      <c:pt idx="20">
                        <c:v>6</c:v>
                      </c:pt>
                      <c:pt idx="21">
                        <c:v>7</c:v>
                      </c:pt>
                      <c:pt idx="22">
                        <c:v>7</c:v>
                      </c:pt>
                      <c:pt idx="23">
                        <c:v>7</c:v>
                      </c:pt>
                      <c:pt idx="24">
                        <c:v>7</c:v>
                      </c:pt>
                      <c:pt idx="25">
                        <c:v>9</c:v>
                      </c:pt>
                      <c:pt idx="26">
                        <c:v>9</c:v>
                      </c:pt>
                      <c:pt idx="27">
                        <c:v>10</c:v>
                      </c:pt>
                      <c:pt idx="28">
                        <c:v>10</c:v>
                      </c:pt>
                      <c:pt idx="29">
                        <c:v>11</c:v>
                      </c:pt>
                      <c:pt idx="30">
                        <c:v>12</c:v>
                      </c:pt>
                      <c:pt idx="31">
                        <c:v>12</c:v>
                      </c:pt>
                      <c:pt idx="32">
                        <c:v>13</c:v>
                      </c:pt>
                      <c:pt idx="33">
                        <c:v>13</c:v>
                      </c:pt>
                      <c:pt idx="34">
                        <c:v>12</c:v>
                      </c:pt>
                      <c:pt idx="35">
                        <c:v>14</c:v>
                      </c:pt>
                    </c:numCache>
                  </c:numRef>
                </c:val>
                <c:smooth val="0"/>
                <c:extLst xmlns:c15="http://schemas.microsoft.com/office/drawing/2012/chart">
                  <c:ext xmlns:c16="http://schemas.microsoft.com/office/drawing/2014/chart" uri="{C3380CC4-5D6E-409C-BE32-E72D297353CC}">
                    <c16:uniqueId val="{00000004-456D-44C1-AED0-4689E338B20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契約社数推移!$J$4</c15:sqref>
                        </c15:formulaRef>
                      </c:ext>
                    </c:extLst>
                    <c:strCache>
                      <c:ptCount val="1"/>
                      <c:pt idx="0">
                        <c:v>Malaysia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契約社数推移!$J$5:$J$89</c15:sqref>
                        </c15:formulaRef>
                      </c:ext>
                    </c:extLst>
                    <c:numCache>
                      <c:formatCode>#,##0_ ;[Red]\-#,##0\ </c:formatCode>
                      <c:ptCount val="36"/>
                      <c:pt idx="0">
                        <c:v>8</c:v>
                      </c:pt>
                      <c:pt idx="1">
                        <c:v>8</c:v>
                      </c:pt>
                      <c:pt idx="2">
                        <c:v>8</c:v>
                      </c:pt>
                      <c:pt idx="3">
                        <c:v>9</c:v>
                      </c:pt>
                      <c:pt idx="4">
                        <c:v>9</c:v>
                      </c:pt>
                      <c:pt idx="5">
                        <c:v>9</c:v>
                      </c:pt>
                      <c:pt idx="6">
                        <c:v>9</c:v>
                      </c:pt>
                      <c:pt idx="7">
                        <c:v>9</c:v>
                      </c:pt>
                      <c:pt idx="8">
                        <c:v>9</c:v>
                      </c:pt>
                      <c:pt idx="9">
                        <c:v>9</c:v>
                      </c:pt>
                      <c:pt idx="10">
                        <c:v>9</c:v>
                      </c:pt>
                      <c:pt idx="11">
                        <c:v>9</c:v>
                      </c:pt>
                      <c:pt idx="12">
                        <c:v>8</c:v>
                      </c:pt>
                      <c:pt idx="13">
                        <c:v>8</c:v>
                      </c:pt>
                      <c:pt idx="14">
                        <c:v>8</c:v>
                      </c:pt>
                      <c:pt idx="15">
                        <c:v>8</c:v>
                      </c:pt>
                      <c:pt idx="16">
                        <c:v>8</c:v>
                      </c:pt>
                      <c:pt idx="17">
                        <c:v>8</c:v>
                      </c:pt>
                      <c:pt idx="18">
                        <c:v>8</c:v>
                      </c:pt>
                      <c:pt idx="19">
                        <c:v>8</c:v>
                      </c:pt>
                      <c:pt idx="20">
                        <c:v>8</c:v>
                      </c:pt>
                      <c:pt idx="21">
                        <c:v>8</c:v>
                      </c:pt>
                      <c:pt idx="22">
                        <c:v>9</c:v>
                      </c:pt>
                      <c:pt idx="23">
                        <c:v>11</c:v>
                      </c:pt>
                      <c:pt idx="24">
                        <c:v>11</c:v>
                      </c:pt>
                      <c:pt idx="25">
                        <c:v>12</c:v>
                      </c:pt>
                      <c:pt idx="26">
                        <c:v>13</c:v>
                      </c:pt>
                      <c:pt idx="27">
                        <c:v>14</c:v>
                      </c:pt>
                      <c:pt idx="28">
                        <c:v>14</c:v>
                      </c:pt>
                      <c:pt idx="29">
                        <c:v>14</c:v>
                      </c:pt>
                      <c:pt idx="30">
                        <c:v>14</c:v>
                      </c:pt>
                      <c:pt idx="31">
                        <c:v>14</c:v>
                      </c:pt>
                      <c:pt idx="32">
                        <c:v>15</c:v>
                      </c:pt>
                      <c:pt idx="33">
                        <c:v>14</c:v>
                      </c:pt>
                      <c:pt idx="34">
                        <c:v>14</c:v>
                      </c:pt>
                      <c:pt idx="35">
                        <c:v>12</c:v>
                      </c:pt>
                    </c:numCache>
                  </c:numRef>
                </c:val>
                <c:smooth val="0"/>
                <c:extLst xmlns:c15="http://schemas.microsoft.com/office/drawing/2012/chart">
                  <c:ext xmlns:c16="http://schemas.microsoft.com/office/drawing/2014/chart" uri="{C3380CC4-5D6E-409C-BE32-E72D297353CC}">
                    <c16:uniqueId val="{00000005-456D-44C1-AED0-4689E338B20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契約社数推移!$K$4</c15:sqref>
                        </c15:formulaRef>
                      </c:ext>
                    </c:extLst>
                    <c:strCache>
                      <c:ptCount val="1"/>
                      <c:pt idx="0">
                        <c:v>Philippines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契約社数推移!$K$5:$K$89</c15:sqref>
                        </c15:formulaRef>
                      </c:ext>
                    </c:extLst>
                    <c:numCache>
                      <c:formatCode>#,##0_ ;[Red]\-#,##0\ </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numCache>
                  </c:numRef>
                </c:val>
                <c:smooth val="0"/>
                <c:extLst xmlns:c15="http://schemas.microsoft.com/office/drawing/2012/chart">
                  <c:ext xmlns:c16="http://schemas.microsoft.com/office/drawing/2014/chart" uri="{C3380CC4-5D6E-409C-BE32-E72D297353CC}">
                    <c16:uniqueId val="{00000006-456D-44C1-AED0-4689E338B20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契約社数推移!$L$4</c15:sqref>
                        </c15:formulaRef>
                      </c:ext>
                    </c:extLst>
                    <c:strCache>
                      <c:ptCount val="1"/>
                      <c:pt idx="0">
                        <c:v>Pakistan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契約社数推移!$L$5:$L$89</c15:sqref>
                        </c15:formulaRef>
                      </c:ext>
                    </c:extLst>
                    <c:numCache>
                      <c:formatCode>General</c:formatCode>
                      <c:ptCount val="36"/>
                      <c:pt idx="12" formatCode="#,##0_ ;[Red]\-#,##0\ ">
                        <c:v>0</c:v>
                      </c:pt>
                      <c:pt idx="13" formatCode="#,##0_ ;[Red]\-#,##0\ ">
                        <c:v>0</c:v>
                      </c:pt>
                      <c:pt idx="14" formatCode="#,##0_ ;[Red]\-#,##0\ ">
                        <c:v>0</c:v>
                      </c:pt>
                      <c:pt idx="15" formatCode="#,##0_ ;[Red]\-#,##0\ ">
                        <c:v>0</c:v>
                      </c:pt>
                      <c:pt idx="16" formatCode="#,##0_ ;[Red]\-#,##0\ ">
                        <c:v>1</c:v>
                      </c:pt>
                      <c:pt idx="17" formatCode="#,##0_ ;[Red]\-#,##0\ ">
                        <c:v>1</c:v>
                      </c:pt>
                      <c:pt idx="18" formatCode="#,##0_ ;[Red]\-#,##0\ ">
                        <c:v>1</c:v>
                      </c:pt>
                      <c:pt idx="19" formatCode="#,##0_ ;[Red]\-#,##0\ ">
                        <c:v>1</c:v>
                      </c:pt>
                      <c:pt idx="20" formatCode="#,##0_ ;[Red]\-#,##0\ ">
                        <c:v>1</c:v>
                      </c:pt>
                      <c:pt idx="21" formatCode="#,##0_ ;[Red]\-#,##0\ ">
                        <c:v>1</c:v>
                      </c:pt>
                      <c:pt idx="22" formatCode="#,##0_ ;[Red]\-#,##0\ ">
                        <c:v>1</c:v>
                      </c:pt>
                      <c:pt idx="23" formatCode="#,##0_ ;[Red]\-#,##0\ ">
                        <c:v>1</c:v>
                      </c:pt>
                      <c:pt idx="24" formatCode="#,##0_ ;[Red]\-#,##0\ ">
                        <c:v>1</c:v>
                      </c:pt>
                      <c:pt idx="25" formatCode="#,##0_ ;[Red]\-#,##0\ ">
                        <c:v>1</c:v>
                      </c:pt>
                      <c:pt idx="26" formatCode="#,##0_ ;[Red]\-#,##0\ ">
                        <c:v>1</c:v>
                      </c:pt>
                      <c:pt idx="27" formatCode="#,##0_ ;[Red]\-#,##0\ ">
                        <c:v>1</c:v>
                      </c:pt>
                      <c:pt idx="28" formatCode="#,##0_ ;[Red]\-#,##0\ ">
                        <c:v>1</c:v>
                      </c:pt>
                      <c:pt idx="29" formatCode="#,##0_ ;[Red]\-#,##0\ ">
                        <c:v>1</c:v>
                      </c:pt>
                      <c:pt idx="30" formatCode="#,##0_ ;[Red]\-#,##0\ ">
                        <c:v>1</c:v>
                      </c:pt>
                      <c:pt idx="31" formatCode="#,##0_ ;[Red]\-#,##0\ ">
                        <c:v>1</c:v>
                      </c:pt>
                      <c:pt idx="32" formatCode="#,##0_ ;[Red]\-#,##0\ ">
                        <c:v>1</c:v>
                      </c:pt>
                      <c:pt idx="33" formatCode="#,##0_ ;[Red]\-#,##0\ ">
                        <c:v>1</c:v>
                      </c:pt>
                      <c:pt idx="34" formatCode="#,##0_ ;[Red]\-#,##0\ ">
                        <c:v>1</c:v>
                      </c:pt>
                      <c:pt idx="35" formatCode="#,##0_ ;[Red]\-#,##0\ ">
                        <c:v>1</c:v>
                      </c:pt>
                    </c:numCache>
                  </c:numRef>
                </c:val>
                <c:smooth val="0"/>
                <c:extLst xmlns:c15="http://schemas.microsoft.com/office/drawing/2012/chart">
                  <c:ext xmlns:c16="http://schemas.microsoft.com/office/drawing/2014/chart" uri="{C3380CC4-5D6E-409C-BE32-E72D297353CC}">
                    <c16:uniqueId val="{00000007-456D-44C1-AED0-4689E338B20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契約社数推移!$M$4</c15:sqref>
                        </c15:formulaRef>
                      </c:ext>
                    </c:extLst>
                    <c:strCache>
                      <c:ptCount val="1"/>
                      <c:pt idx="0">
                        <c:v>Uzbekistan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契約社数推移!$M$5:$M$89</c15:sqref>
                        </c15:formulaRef>
                      </c:ext>
                    </c:extLst>
                    <c:numCache>
                      <c:formatCode>General</c:formatCode>
                      <c:ptCount val="36"/>
                      <c:pt idx="24" formatCode="#,##0_ ;[Red]\-#,##0\ ">
                        <c:v>0</c:v>
                      </c:pt>
                      <c:pt idx="25" formatCode="#,##0_ ;[Red]\-#,##0\ ">
                        <c:v>0</c:v>
                      </c:pt>
                      <c:pt idx="26" formatCode="#,##0_ ;[Red]\-#,##0\ ">
                        <c:v>0</c:v>
                      </c:pt>
                      <c:pt idx="27" formatCode="#,##0_ ;[Red]\-#,##0\ ">
                        <c:v>0</c:v>
                      </c:pt>
                      <c:pt idx="28" formatCode="#,##0_ ;[Red]\-#,##0\ ">
                        <c:v>0</c:v>
                      </c:pt>
                      <c:pt idx="29" formatCode="#,##0_ ;[Red]\-#,##0\ ">
                        <c:v>0</c:v>
                      </c:pt>
                      <c:pt idx="30" formatCode="#,##0_ ;[Red]\-#,##0\ ">
                        <c:v>0</c:v>
                      </c:pt>
                      <c:pt idx="31" formatCode="#,##0_ ;[Red]\-#,##0\ ">
                        <c:v>1</c:v>
                      </c:pt>
                      <c:pt idx="32" formatCode="#,##0_ ;[Red]\-#,##0\ ">
                        <c:v>1</c:v>
                      </c:pt>
                      <c:pt idx="33" formatCode="#,##0_ ;[Red]\-#,##0\ ">
                        <c:v>1</c:v>
                      </c:pt>
                      <c:pt idx="34" formatCode="#,##0_ ;[Red]\-#,##0\ ">
                        <c:v>1</c:v>
                      </c:pt>
                      <c:pt idx="35" formatCode="#,##0_ ;[Red]\-#,##0\ ">
                        <c:v>1</c:v>
                      </c:pt>
                    </c:numCache>
                  </c:numRef>
                </c:val>
                <c:smooth val="0"/>
                <c:extLst xmlns:c15="http://schemas.microsoft.com/office/drawing/2012/chart">
                  <c:ext xmlns:c16="http://schemas.microsoft.com/office/drawing/2014/chart" uri="{C3380CC4-5D6E-409C-BE32-E72D297353CC}">
                    <c16:uniqueId val="{00000008-456D-44C1-AED0-4689E338B20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契約社数推移!$N$4</c15:sqref>
                        </c15:formulaRef>
                      </c:ext>
                    </c:extLst>
                    <c:strCache>
                      <c:ptCount val="1"/>
                      <c:pt idx="0">
                        <c:v>Myanmar</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契約社数推移!$N$5:$N$89</c15:sqref>
                        </c15:formulaRef>
                      </c:ext>
                    </c:extLst>
                    <c:numCache>
                      <c:formatCode>#,##0_ ;[Red]\-#,##0\ </c:formatCode>
                      <c:ptCount val="36"/>
                      <c:pt idx="0">
                        <c:v>1</c:v>
                      </c:pt>
                      <c:pt idx="1">
                        <c:v>1</c:v>
                      </c:pt>
                      <c:pt idx="2">
                        <c:v>1</c:v>
                      </c:pt>
                      <c:pt idx="3">
                        <c:v>1</c:v>
                      </c:pt>
                      <c:pt idx="4">
                        <c:v>1</c:v>
                      </c:pt>
                      <c:pt idx="5">
                        <c:v>1</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mooth val="0"/>
                <c:extLst xmlns:c15="http://schemas.microsoft.com/office/drawing/2012/chart">
                  <c:ext xmlns:c16="http://schemas.microsoft.com/office/drawing/2014/chart" uri="{C3380CC4-5D6E-409C-BE32-E72D297353CC}">
                    <c16:uniqueId val="{00000009-456D-44C1-AED0-4689E338B20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契約社数推移!$O$4</c15:sqref>
                        </c15:formulaRef>
                      </c:ext>
                    </c:extLst>
                    <c:strCache>
                      <c:ptCount val="1"/>
                      <c:pt idx="0">
                        <c:v>Asia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契約社数推移!$O$5:$O$89</c15:sqref>
                        </c15:formulaRef>
                      </c:ext>
                    </c:extLst>
                    <c:numCache>
                      <c:formatCode>#,##0_ ;[Red]\-#,##0\ </c:formatCode>
                      <c:ptCount val="36"/>
                      <c:pt idx="0">
                        <c:v>373</c:v>
                      </c:pt>
                      <c:pt idx="1">
                        <c:v>376</c:v>
                      </c:pt>
                      <c:pt idx="2">
                        <c:v>381</c:v>
                      </c:pt>
                      <c:pt idx="3">
                        <c:v>388</c:v>
                      </c:pt>
                      <c:pt idx="4">
                        <c:v>392</c:v>
                      </c:pt>
                      <c:pt idx="5">
                        <c:v>393</c:v>
                      </c:pt>
                      <c:pt idx="6">
                        <c:v>404</c:v>
                      </c:pt>
                      <c:pt idx="7">
                        <c:v>411</c:v>
                      </c:pt>
                      <c:pt idx="8">
                        <c:v>418</c:v>
                      </c:pt>
                      <c:pt idx="9">
                        <c:v>425</c:v>
                      </c:pt>
                      <c:pt idx="10">
                        <c:v>434</c:v>
                      </c:pt>
                      <c:pt idx="11">
                        <c:v>441</c:v>
                      </c:pt>
                      <c:pt idx="12">
                        <c:v>440</c:v>
                      </c:pt>
                      <c:pt idx="13">
                        <c:v>446</c:v>
                      </c:pt>
                      <c:pt idx="14">
                        <c:v>453</c:v>
                      </c:pt>
                      <c:pt idx="15">
                        <c:v>460</c:v>
                      </c:pt>
                      <c:pt idx="16">
                        <c:v>462</c:v>
                      </c:pt>
                      <c:pt idx="17">
                        <c:v>470</c:v>
                      </c:pt>
                      <c:pt idx="18">
                        <c:v>475</c:v>
                      </c:pt>
                      <c:pt idx="19">
                        <c:v>480</c:v>
                      </c:pt>
                      <c:pt idx="20">
                        <c:v>492</c:v>
                      </c:pt>
                      <c:pt idx="21">
                        <c:v>503</c:v>
                      </c:pt>
                      <c:pt idx="22">
                        <c:v>509</c:v>
                      </c:pt>
                      <c:pt idx="23">
                        <c:v>516</c:v>
                      </c:pt>
                      <c:pt idx="24">
                        <c:v>520</c:v>
                      </c:pt>
                      <c:pt idx="25">
                        <c:v>528</c:v>
                      </c:pt>
                      <c:pt idx="26">
                        <c:v>534</c:v>
                      </c:pt>
                      <c:pt idx="27">
                        <c:v>540</c:v>
                      </c:pt>
                      <c:pt idx="28">
                        <c:v>545</c:v>
                      </c:pt>
                      <c:pt idx="29">
                        <c:v>553</c:v>
                      </c:pt>
                      <c:pt idx="30">
                        <c:v>558</c:v>
                      </c:pt>
                      <c:pt idx="31">
                        <c:v>565</c:v>
                      </c:pt>
                      <c:pt idx="32">
                        <c:v>572</c:v>
                      </c:pt>
                      <c:pt idx="33">
                        <c:v>574</c:v>
                      </c:pt>
                      <c:pt idx="34">
                        <c:v>581</c:v>
                      </c:pt>
                      <c:pt idx="35">
                        <c:v>581</c:v>
                      </c:pt>
                    </c:numCache>
                  </c:numRef>
                </c:val>
                <c:smooth val="0"/>
                <c:extLst xmlns:c15="http://schemas.microsoft.com/office/drawing/2012/chart">
                  <c:ext xmlns:c16="http://schemas.microsoft.com/office/drawing/2014/chart" uri="{C3380CC4-5D6E-409C-BE32-E72D297353CC}">
                    <c16:uniqueId val="{0000000A-456D-44C1-AED0-4689E338B20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契約社数推移!$P$4</c15:sqref>
                        </c15:formulaRef>
                      </c:ext>
                    </c:extLst>
                    <c:strCache>
                      <c:ptCount val="1"/>
                      <c:pt idx="0">
                        <c:v>Brazil</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契約社数推移!$P$5:$P$89</c15:sqref>
                        </c15:formulaRef>
                      </c:ext>
                    </c:extLst>
                    <c:numCache>
                      <c:formatCode>#,##0_ ;[Red]\-#,##0\ </c:formatCode>
                      <c:ptCount val="36"/>
                      <c:pt idx="0">
                        <c:v>6</c:v>
                      </c:pt>
                      <c:pt idx="1">
                        <c:v>6</c:v>
                      </c:pt>
                      <c:pt idx="2">
                        <c:v>7</c:v>
                      </c:pt>
                      <c:pt idx="3">
                        <c:v>7</c:v>
                      </c:pt>
                      <c:pt idx="4">
                        <c:v>7</c:v>
                      </c:pt>
                      <c:pt idx="5">
                        <c:v>7</c:v>
                      </c:pt>
                      <c:pt idx="6">
                        <c:v>7</c:v>
                      </c:pt>
                      <c:pt idx="7">
                        <c:v>7</c:v>
                      </c:pt>
                      <c:pt idx="8">
                        <c:v>7</c:v>
                      </c:pt>
                      <c:pt idx="9">
                        <c:v>7</c:v>
                      </c:pt>
                      <c:pt idx="10">
                        <c:v>8</c:v>
                      </c:pt>
                      <c:pt idx="11">
                        <c:v>8</c:v>
                      </c:pt>
                      <c:pt idx="12">
                        <c:v>8</c:v>
                      </c:pt>
                      <c:pt idx="13">
                        <c:v>7</c:v>
                      </c:pt>
                      <c:pt idx="14">
                        <c:v>7</c:v>
                      </c:pt>
                      <c:pt idx="15">
                        <c:v>7</c:v>
                      </c:pt>
                      <c:pt idx="16">
                        <c:v>7</c:v>
                      </c:pt>
                      <c:pt idx="17">
                        <c:v>7</c:v>
                      </c:pt>
                      <c:pt idx="18">
                        <c:v>7</c:v>
                      </c:pt>
                      <c:pt idx="19">
                        <c:v>7</c:v>
                      </c:pt>
                      <c:pt idx="20">
                        <c:v>7</c:v>
                      </c:pt>
                      <c:pt idx="21">
                        <c:v>7</c:v>
                      </c:pt>
                      <c:pt idx="22">
                        <c:v>7</c:v>
                      </c:pt>
                      <c:pt idx="23">
                        <c:v>7</c:v>
                      </c:pt>
                      <c:pt idx="24">
                        <c:v>7</c:v>
                      </c:pt>
                      <c:pt idx="25">
                        <c:v>7</c:v>
                      </c:pt>
                      <c:pt idx="26">
                        <c:v>8</c:v>
                      </c:pt>
                      <c:pt idx="27">
                        <c:v>7</c:v>
                      </c:pt>
                      <c:pt idx="28">
                        <c:v>8</c:v>
                      </c:pt>
                      <c:pt idx="29">
                        <c:v>8</c:v>
                      </c:pt>
                      <c:pt idx="30">
                        <c:v>8</c:v>
                      </c:pt>
                      <c:pt idx="31">
                        <c:v>8</c:v>
                      </c:pt>
                      <c:pt idx="32">
                        <c:v>8</c:v>
                      </c:pt>
                      <c:pt idx="33">
                        <c:v>8</c:v>
                      </c:pt>
                      <c:pt idx="34">
                        <c:v>9</c:v>
                      </c:pt>
                      <c:pt idx="35">
                        <c:v>10</c:v>
                      </c:pt>
                    </c:numCache>
                  </c:numRef>
                </c:val>
                <c:smooth val="0"/>
                <c:extLst xmlns:c15="http://schemas.microsoft.com/office/drawing/2012/chart">
                  <c:ext xmlns:c16="http://schemas.microsoft.com/office/drawing/2014/chart" uri="{C3380CC4-5D6E-409C-BE32-E72D297353CC}">
                    <c16:uniqueId val="{0000000B-456D-44C1-AED0-4689E338B20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契約社数推移!$Q$4</c15:sqref>
                        </c15:formulaRef>
                      </c:ext>
                    </c:extLst>
                    <c:strCache>
                      <c:ptCount val="1"/>
                      <c:pt idx="0">
                        <c:v>Israel</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契約社数推移!$Q$5:$Q$89</c15:sqref>
                        </c15:formulaRef>
                      </c:ext>
                    </c:extLst>
                    <c:numCache>
                      <c:formatCode>#,##0_ ;[Red]\-#,##0\ </c:formatCode>
                      <c:ptCount val="36"/>
                      <c:pt idx="0">
                        <c:v>2</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2</c:v>
                      </c:pt>
                      <c:pt idx="24">
                        <c:v>2</c:v>
                      </c:pt>
                      <c:pt idx="25">
                        <c:v>3</c:v>
                      </c:pt>
                      <c:pt idx="26">
                        <c:v>3</c:v>
                      </c:pt>
                      <c:pt idx="27">
                        <c:v>3</c:v>
                      </c:pt>
                      <c:pt idx="28">
                        <c:v>3</c:v>
                      </c:pt>
                      <c:pt idx="29">
                        <c:v>3</c:v>
                      </c:pt>
                      <c:pt idx="30">
                        <c:v>3</c:v>
                      </c:pt>
                      <c:pt idx="31">
                        <c:v>3</c:v>
                      </c:pt>
                      <c:pt idx="32">
                        <c:v>3</c:v>
                      </c:pt>
                      <c:pt idx="33">
                        <c:v>3</c:v>
                      </c:pt>
                      <c:pt idx="34">
                        <c:v>3</c:v>
                      </c:pt>
                      <c:pt idx="35">
                        <c:v>3</c:v>
                      </c:pt>
                    </c:numCache>
                  </c:numRef>
                </c:val>
                <c:smooth val="0"/>
                <c:extLst xmlns:c15="http://schemas.microsoft.com/office/drawing/2012/chart">
                  <c:ext xmlns:c16="http://schemas.microsoft.com/office/drawing/2014/chart" uri="{C3380CC4-5D6E-409C-BE32-E72D297353CC}">
                    <c16:uniqueId val="{0000000C-456D-44C1-AED0-4689E338B20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契約社数推移!$R$4</c15:sqref>
                        </c15:formulaRef>
                      </c:ext>
                    </c:extLst>
                    <c:strCache>
                      <c:ptCount val="1"/>
                      <c:pt idx="0">
                        <c:v>Saudi Arabia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契約社数推移!$R$5:$R$89</c15:sqref>
                        </c15:formulaRef>
                      </c:ext>
                    </c:extLst>
                    <c:numCache>
                      <c:formatCode>General</c:formatCode>
                      <c:ptCount val="36"/>
                      <c:pt idx="8" formatCode="#,##0_ ;[Red]\-#,##0\ ">
                        <c:v>1</c:v>
                      </c:pt>
                      <c:pt idx="9" formatCode="#,##0_ ;[Red]\-#,##0\ ">
                        <c:v>1</c:v>
                      </c:pt>
                      <c:pt idx="10" formatCode="#,##0_ ;[Red]\-#,##0\ ">
                        <c:v>1</c:v>
                      </c:pt>
                      <c:pt idx="11" formatCode="#,##0_ ;[Red]\-#,##0\ ">
                        <c:v>1</c:v>
                      </c:pt>
                      <c:pt idx="12" formatCode="#,##0_ ;[Red]\-#,##0\ ">
                        <c:v>1</c:v>
                      </c:pt>
                      <c:pt idx="13" formatCode="#,##0_ ;[Red]\-#,##0\ ">
                        <c:v>1</c:v>
                      </c:pt>
                      <c:pt idx="14" formatCode="#,##0_ ;[Red]\-#,##0\ ">
                        <c:v>1</c:v>
                      </c:pt>
                      <c:pt idx="15" formatCode="#,##0_ ;[Red]\-#,##0\ ">
                        <c:v>2</c:v>
                      </c:pt>
                      <c:pt idx="16" formatCode="#,##0_ ;[Red]\-#,##0\ ">
                        <c:v>3</c:v>
                      </c:pt>
                      <c:pt idx="17" formatCode="#,##0_ ;[Red]\-#,##0\ ">
                        <c:v>3</c:v>
                      </c:pt>
                      <c:pt idx="18" formatCode="#,##0_ ;[Red]\-#,##0\ ">
                        <c:v>3</c:v>
                      </c:pt>
                      <c:pt idx="19" formatCode="#,##0_ ;[Red]\-#,##0\ ">
                        <c:v>3</c:v>
                      </c:pt>
                      <c:pt idx="20" formatCode="#,##0_ ;[Red]\-#,##0\ ">
                        <c:v>3</c:v>
                      </c:pt>
                      <c:pt idx="21" formatCode="#,##0_ ;[Red]\-#,##0\ ">
                        <c:v>3</c:v>
                      </c:pt>
                      <c:pt idx="22" formatCode="#,##0_ ;[Red]\-#,##0\ ">
                        <c:v>3</c:v>
                      </c:pt>
                      <c:pt idx="23" formatCode="#,##0_ ;[Red]\-#,##0\ ">
                        <c:v>3</c:v>
                      </c:pt>
                      <c:pt idx="24" formatCode="#,##0_ ;[Red]\-#,##0\ ">
                        <c:v>3</c:v>
                      </c:pt>
                      <c:pt idx="25" formatCode="#,##0_ ;[Red]\-#,##0\ ">
                        <c:v>3</c:v>
                      </c:pt>
                      <c:pt idx="26" formatCode="#,##0_ ;[Red]\-#,##0\ ">
                        <c:v>3</c:v>
                      </c:pt>
                      <c:pt idx="27" formatCode="#,##0_ ;[Red]\-#,##0\ ">
                        <c:v>2</c:v>
                      </c:pt>
                      <c:pt idx="28" formatCode="#,##0_ ;[Red]\-#,##0\ ">
                        <c:v>2</c:v>
                      </c:pt>
                      <c:pt idx="29" formatCode="#,##0_ ;[Red]\-#,##0\ ">
                        <c:v>2</c:v>
                      </c:pt>
                      <c:pt idx="30" formatCode="#,##0_ ;[Red]\-#,##0\ ">
                        <c:v>2</c:v>
                      </c:pt>
                      <c:pt idx="31" formatCode="#,##0_ ;[Red]\-#,##0\ ">
                        <c:v>2</c:v>
                      </c:pt>
                      <c:pt idx="32" formatCode="#,##0_ ;[Red]\-#,##0\ ">
                        <c:v>2</c:v>
                      </c:pt>
                      <c:pt idx="33" formatCode="#,##0_ ;[Red]\-#,##0\ ">
                        <c:v>2</c:v>
                      </c:pt>
                      <c:pt idx="34" formatCode="#,##0_ ;[Red]\-#,##0\ ">
                        <c:v>2</c:v>
                      </c:pt>
                      <c:pt idx="35" formatCode="#,##0_ ;[Red]\-#,##0\ ">
                        <c:v>2</c:v>
                      </c:pt>
                    </c:numCache>
                  </c:numRef>
                </c:val>
                <c:smooth val="0"/>
                <c:extLst xmlns:c15="http://schemas.microsoft.com/office/drawing/2012/chart">
                  <c:ext xmlns:c16="http://schemas.microsoft.com/office/drawing/2014/chart" uri="{C3380CC4-5D6E-409C-BE32-E72D297353CC}">
                    <c16:uniqueId val="{0000000D-456D-44C1-AED0-4689E338B20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契約社数推移!$S$4</c15:sqref>
                        </c15:formulaRef>
                      </c:ext>
                    </c:extLst>
                    <c:strCache>
                      <c:ptCount val="1"/>
                      <c:pt idx="0">
                        <c:v>U.A.E.</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契約社数推移!$S$5:$S$89</c15:sqref>
                        </c15:formulaRef>
                      </c:ext>
                    </c:extLst>
                    <c:numCache>
                      <c:formatCode>#,##0_ ;[Red]\-#,##0\ </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2</c:v>
                      </c:pt>
                      <c:pt idx="32">
                        <c:v>2</c:v>
                      </c:pt>
                      <c:pt idx="33">
                        <c:v>1</c:v>
                      </c:pt>
                      <c:pt idx="34">
                        <c:v>1</c:v>
                      </c:pt>
                      <c:pt idx="35">
                        <c:v>1</c:v>
                      </c:pt>
                    </c:numCache>
                  </c:numRef>
                </c:val>
                <c:smooth val="0"/>
                <c:extLst xmlns:c15="http://schemas.microsoft.com/office/drawing/2012/chart">
                  <c:ext xmlns:c16="http://schemas.microsoft.com/office/drawing/2014/chart" uri="{C3380CC4-5D6E-409C-BE32-E72D297353CC}">
                    <c16:uniqueId val="{0000000E-456D-44C1-AED0-4689E338B20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契約社数推移!$T$4</c15:sqref>
                        </c15:formulaRef>
                      </c:ext>
                    </c:extLst>
                    <c:strCache>
                      <c:ptCount val="1"/>
                      <c:pt idx="0">
                        <c:v>Australia</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契約社数推移!$T$5:$T$89</c15:sqref>
                        </c15:formulaRef>
                      </c:ext>
                    </c:extLst>
                    <c:numCache>
                      <c:formatCode>#,##0_ ;[Red]\-#,##0\ </c:formatCode>
                      <c:ptCount val="36"/>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1</c:v>
                      </c:pt>
                      <c:pt idx="15">
                        <c:v>1</c:v>
                      </c:pt>
                      <c:pt idx="16">
                        <c:v>2</c:v>
                      </c:pt>
                      <c:pt idx="17">
                        <c:v>2</c:v>
                      </c:pt>
                      <c:pt idx="18">
                        <c:v>2</c:v>
                      </c:pt>
                      <c:pt idx="19">
                        <c:v>3</c:v>
                      </c:pt>
                      <c:pt idx="20">
                        <c:v>3</c:v>
                      </c:pt>
                      <c:pt idx="21">
                        <c:v>3</c:v>
                      </c:pt>
                      <c:pt idx="22">
                        <c:v>3</c:v>
                      </c:pt>
                      <c:pt idx="23">
                        <c:v>4</c:v>
                      </c:pt>
                      <c:pt idx="24">
                        <c:v>4</c:v>
                      </c:pt>
                      <c:pt idx="25">
                        <c:v>4</c:v>
                      </c:pt>
                      <c:pt idx="26">
                        <c:v>4</c:v>
                      </c:pt>
                      <c:pt idx="27">
                        <c:v>4</c:v>
                      </c:pt>
                      <c:pt idx="28">
                        <c:v>3</c:v>
                      </c:pt>
                      <c:pt idx="29">
                        <c:v>3</c:v>
                      </c:pt>
                      <c:pt idx="30">
                        <c:v>3</c:v>
                      </c:pt>
                      <c:pt idx="31">
                        <c:v>2</c:v>
                      </c:pt>
                      <c:pt idx="32">
                        <c:v>2</c:v>
                      </c:pt>
                      <c:pt idx="33">
                        <c:v>2</c:v>
                      </c:pt>
                      <c:pt idx="34">
                        <c:v>2</c:v>
                      </c:pt>
                      <c:pt idx="35">
                        <c:v>1</c:v>
                      </c:pt>
                    </c:numCache>
                  </c:numRef>
                </c:val>
                <c:smooth val="0"/>
                <c:extLst xmlns:c15="http://schemas.microsoft.com/office/drawing/2012/chart">
                  <c:ext xmlns:c16="http://schemas.microsoft.com/office/drawing/2014/chart" uri="{C3380CC4-5D6E-409C-BE32-E72D297353CC}">
                    <c16:uniqueId val="{0000000F-456D-44C1-AED0-4689E338B20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契約社数推移!$U$4</c15:sqref>
                        </c15:formulaRef>
                      </c:ext>
                    </c:extLst>
                    <c:strCache>
                      <c:ptCount val="1"/>
                      <c:pt idx="0">
                        <c:v>Chile</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契約社数推移!$U$5:$U$89</c15:sqref>
                        </c15:formulaRef>
                      </c:ext>
                    </c:extLst>
                    <c:numCache>
                      <c:formatCode>General</c:formatCode>
                      <c:ptCount val="36"/>
                      <c:pt idx="12" formatCode="#,##0_ ;[Red]\-#,##0\ ">
                        <c:v>0</c:v>
                      </c:pt>
                      <c:pt idx="13" formatCode="#,##0_ ;[Red]\-#,##0\ ">
                        <c:v>0</c:v>
                      </c:pt>
                      <c:pt idx="14" formatCode="#,##0_ ;[Red]\-#,##0\ ">
                        <c:v>0</c:v>
                      </c:pt>
                      <c:pt idx="15" formatCode="#,##0_ ;[Red]\-#,##0\ ">
                        <c:v>0</c:v>
                      </c:pt>
                      <c:pt idx="16" formatCode="#,##0_ ;[Red]\-#,##0\ ">
                        <c:v>0</c:v>
                      </c:pt>
                      <c:pt idx="17" formatCode="#,##0_ ;[Red]\-#,##0\ ">
                        <c:v>0</c:v>
                      </c:pt>
                      <c:pt idx="18" formatCode="#,##0_ ;[Red]\-#,##0\ ">
                        <c:v>1</c:v>
                      </c:pt>
                      <c:pt idx="19" formatCode="#,##0_ ;[Red]\-#,##0\ ">
                        <c:v>1</c:v>
                      </c:pt>
                      <c:pt idx="20" formatCode="#,##0_ ;[Red]\-#,##0\ ">
                        <c:v>1</c:v>
                      </c:pt>
                      <c:pt idx="21" formatCode="#,##0_ ;[Red]\-#,##0\ ">
                        <c:v>1</c:v>
                      </c:pt>
                      <c:pt idx="22" formatCode="#,##0_ ;[Red]\-#,##0\ ">
                        <c:v>1</c:v>
                      </c:pt>
                      <c:pt idx="23" formatCode="#,##0_ ;[Red]\-#,##0\ ">
                        <c:v>1</c:v>
                      </c:pt>
                      <c:pt idx="24" formatCode="#,##0_ ;[Red]\-#,##0\ ">
                        <c:v>1</c:v>
                      </c:pt>
                      <c:pt idx="25" formatCode="#,##0_ ;[Red]\-#,##0\ ">
                        <c:v>1</c:v>
                      </c:pt>
                      <c:pt idx="26" formatCode="#,##0_ ;[Red]\-#,##0\ ">
                        <c:v>1</c:v>
                      </c:pt>
                      <c:pt idx="27" formatCode="#,##0_ ;[Red]\-#,##0\ ">
                        <c:v>1</c:v>
                      </c:pt>
                      <c:pt idx="28" formatCode="#,##0_ ;[Red]\-#,##0\ ">
                        <c:v>1</c:v>
                      </c:pt>
                      <c:pt idx="29" formatCode="#,##0_ ;[Red]\-#,##0\ ">
                        <c:v>1</c:v>
                      </c:pt>
                      <c:pt idx="30" formatCode="#,##0_ ;[Red]\-#,##0\ ">
                        <c:v>1</c:v>
                      </c:pt>
                      <c:pt idx="31" formatCode="#,##0_ ;[Red]\-#,##0\ ">
                        <c:v>1</c:v>
                      </c:pt>
                      <c:pt idx="32" formatCode="#,##0_ ;[Red]\-#,##0\ ">
                        <c:v>1</c:v>
                      </c:pt>
                      <c:pt idx="33" formatCode="#,##0_ ;[Red]\-#,##0\ ">
                        <c:v>1</c:v>
                      </c:pt>
                      <c:pt idx="34" formatCode="#,##0_ ;[Red]\-#,##0\ ">
                        <c:v>1</c:v>
                      </c:pt>
                      <c:pt idx="35" formatCode="#,##0_ ;[Red]\-#,##0\ ">
                        <c:v>1</c:v>
                      </c:pt>
                    </c:numCache>
                  </c:numRef>
                </c:val>
                <c:smooth val="0"/>
                <c:extLst xmlns:c15="http://schemas.microsoft.com/office/drawing/2012/chart">
                  <c:ext xmlns:c16="http://schemas.microsoft.com/office/drawing/2014/chart" uri="{C3380CC4-5D6E-409C-BE32-E72D297353CC}">
                    <c16:uniqueId val="{00000010-456D-44C1-AED0-4689E338B20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契約社数推移!$V$4</c15:sqref>
                        </c15:formulaRef>
                      </c:ext>
                    </c:extLst>
                    <c:strCache>
                      <c:ptCount val="1"/>
                      <c:pt idx="0">
                        <c:v>Egypt</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契約社数推移!$V$5:$V$89</c15:sqref>
                        </c15:formulaRef>
                      </c:ext>
                    </c:extLst>
                    <c:numCache>
                      <c:formatCode>#,##0_ ;[Red]\-#,##0\ </c:formatCode>
                      <c:ptCount val="36"/>
                      <c:pt idx="0">
                        <c:v>1</c:v>
                      </c:pt>
                      <c:pt idx="1">
                        <c:v>1</c:v>
                      </c:pt>
                      <c:pt idx="2">
                        <c:v>1</c:v>
                      </c:pt>
                      <c:pt idx="3">
                        <c:v>1</c:v>
                      </c:pt>
                      <c:pt idx="4">
                        <c:v>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mooth val="0"/>
                <c:extLst xmlns:c15="http://schemas.microsoft.com/office/drawing/2012/chart">
                  <c:ext xmlns:c16="http://schemas.microsoft.com/office/drawing/2014/chart" uri="{C3380CC4-5D6E-409C-BE32-E72D297353CC}">
                    <c16:uniqueId val="{00000011-456D-44C1-AED0-4689E338B20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契約社数推移!$W$4</c15:sqref>
                        </c15:formulaRef>
                      </c:ext>
                    </c:extLst>
                    <c:strCache>
                      <c:ptCount val="1"/>
                      <c:pt idx="0">
                        <c:v>Iran</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契約社数推移!$W$5:$W$89</c15:sqref>
                        </c15:formulaRef>
                      </c:ext>
                    </c:extLst>
                    <c:numCache>
                      <c:formatCode>#,##0_ ;[Red]\-#,##0\ </c:formatCode>
                      <c:ptCount val="36"/>
                      <c:pt idx="0">
                        <c:v>0</c:v>
                      </c:pt>
                      <c:pt idx="1">
                        <c:v>0</c:v>
                      </c:pt>
                      <c:pt idx="2">
                        <c:v>0</c:v>
                      </c:pt>
                      <c:pt idx="3">
                        <c:v>0</c:v>
                      </c:pt>
                      <c:pt idx="4">
                        <c:v>0</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0</c:v>
                      </c:pt>
                      <c:pt idx="30">
                        <c:v>0</c:v>
                      </c:pt>
                      <c:pt idx="31">
                        <c:v>0</c:v>
                      </c:pt>
                      <c:pt idx="32">
                        <c:v>0</c:v>
                      </c:pt>
                      <c:pt idx="33">
                        <c:v>0</c:v>
                      </c:pt>
                      <c:pt idx="34">
                        <c:v>0</c:v>
                      </c:pt>
                      <c:pt idx="35">
                        <c:v>0</c:v>
                      </c:pt>
                    </c:numCache>
                  </c:numRef>
                </c:val>
                <c:smooth val="0"/>
                <c:extLst xmlns:c15="http://schemas.microsoft.com/office/drawing/2012/chart">
                  <c:ext xmlns:c16="http://schemas.microsoft.com/office/drawing/2014/chart" uri="{C3380CC4-5D6E-409C-BE32-E72D297353CC}">
                    <c16:uniqueId val="{00000012-456D-44C1-AED0-4689E338B20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契約社数推移!$X$4</c15:sqref>
                        </c15:formulaRef>
                      </c:ext>
                    </c:extLst>
                    <c:strCache>
                      <c:ptCount val="1"/>
                      <c:pt idx="0">
                        <c:v>Peru</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契約社数推移!$X$5:$X$89</c15:sqref>
                        </c15:formulaRef>
                      </c:ext>
                    </c:extLst>
                    <c:numCache>
                      <c:formatCode>#,##0_ ;[Red]\-#,##0\ </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0</c:v>
                      </c:pt>
                      <c:pt idx="26">
                        <c:v>0</c:v>
                      </c:pt>
                      <c:pt idx="27">
                        <c:v>0</c:v>
                      </c:pt>
                      <c:pt idx="28">
                        <c:v>0</c:v>
                      </c:pt>
                      <c:pt idx="29">
                        <c:v>0</c:v>
                      </c:pt>
                      <c:pt idx="30">
                        <c:v>0</c:v>
                      </c:pt>
                      <c:pt idx="31">
                        <c:v>0</c:v>
                      </c:pt>
                      <c:pt idx="32">
                        <c:v>0</c:v>
                      </c:pt>
                      <c:pt idx="33">
                        <c:v>0</c:v>
                      </c:pt>
                      <c:pt idx="34">
                        <c:v>0</c:v>
                      </c:pt>
                      <c:pt idx="35">
                        <c:v>0</c:v>
                      </c:pt>
                    </c:numCache>
                  </c:numRef>
                </c:val>
                <c:smooth val="0"/>
                <c:extLst xmlns:c15="http://schemas.microsoft.com/office/drawing/2012/chart">
                  <c:ext xmlns:c16="http://schemas.microsoft.com/office/drawing/2014/chart" uri="{C3380CC4-5D6E-409C-BE32-E72D297353CC}">
                    <c16:uniqueId val="{00000013-456D-44C1-AED0-4689E338B20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契約社数推移!$Y$4</c15:sqref>
                        </c15:formulaRef>
                      </c:ext>
                    </c:extLst>
                    <c:strCache>
                      <c:ptCount val="1"/>
                      <c:pt idx="0">
                        <c:v>South Africa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契約社数推移!$Y$5:$Y$89</c15:sqref>
                        </c15:formulaRef>
                      </c:ext>
                    </c:extLst>
                    <c:numCache>
                      <c:formatCode>General</c:formatCode>
                      <c:ptCount val="36"/>
                      <c:pt idx="9" formatCode="#,##0_ ;[Red]\-#,##0\ ">
                        <c:v>0</c:v>
                      </c:pt>
                      <c:pt idx="10" formatCode="#,##0_ ;[Red]\-#,##0\ ">
                        <c:v>0</c:v>
                      </c:pt>
                      <c:pt idx="11" formatCode="#,##0_ ;[Red]\-#,##0\ ">
                        <c:v>1</c:v>
                      </c:pt>
                      <c:pt idx="12" formatCode="#,##0_ ;[Red]\-#,##0\ ">
                        <c:v>1</c:v>
                      </c:pt>
                      <c:pt idx="13" formatCode="#,##0_ ;[Red]\-#,##0\ ">
                        <c:v>1</c:v>
                      </c:pt>
                      <c:pt idx="14" formatCode="#,##0_ ;[Red]\-#,##0\ ">
                        <c:v>1</c:v>
                      </c:pt>
                      <c:pt idx="15" formatCode="#,##0_ ;[Red]\-#,##0\ ">
                        <c:v>1</c:v>
                      </c:pt>
                      <c:pt idx="16" formatCode="#,##0_ ;[Red]\-#,##0\ ">
                        <c:v>1</c:v>
                      </c:pt>
                      <c:pt idx="17" formatCode="#,##0_ ;[Red]\-#,##0\ ">
                        <c:v>1</c:v>
                      </c:pt>
                      <c:pt idx="18" formatCode="#,##0_ ;[Red]\-#,##0\ ">
                        <c:v>1</c:v>
                      </c:pt>
                      <c:pt idx="19" formatCode="#,##0_ ;[Red]\-#,##0\ ">
                        <c:v>1</c:v>
                      </c:pt>
                      <c:pt idx="20" formatCode="#,##0_ ;[Red]\-#,##0\ ">
                        <c:v>1</c:v>
                      </c:pt>
                      <c:pt idx="21" formatCode="#,##0_ ;[Red]\-#,##0\ ">
                        <c:v>2</c:v>
                      </c:pt>
                      <c:pt idx="22" formatCode="#,##0_ ;[Red]\-#,##0\ ">
                        <c:v>2</c:v>
                      </c:pt>
                      <c:pt idx="23" formatCode="#,##0_ ;[Red]\-#,##0\ ">
                        <c:v>2</c:v>
                      </c:pt>
                      <c:pt idx="24" formatCode="#,##0_ ;[Red]\-#,##0\ ">
                        <c:v>2</c:v>
                      </c:pt>
                      <c:pt idx="25" formatCode="#,##0_ ;[Red]\-#,##0\ ">
                        <c:v>2</c:v>
                      </c:pt>
                      <c:pt idx="26" formatCode="#,##0_ ;[Red]\-#,##0\ ">
                        <c:v>2</c:v>
                      </c:pt>
                      <c:pt idx="27" formatCode="#,##0_ ;[Red]\-#,##0\ ">
                        <c:v>2</c:v>
                      </c:pt>
                      <c:pt idx="28" formatCode="#,##0_ ;[Red]\-#,##0\ ">
                        <c:v>2</c:v>
                      </c:pt>
                      <c:pt idx="29" formatCode="#,##0_ ;[Red]\-#,##0\ ">
                        <c:v>2</c:v>
                      </c:pt>
                      <c:pt idx="30" formatCode="#,##0_ ;[Red]\-#,##0\ ">
                        <c:v>2</c:v>
                      </c:pt>
                      <c:pt idx="31" formatCode="#,##0_ ;[Red]\-#,##0\ ">
                        <c:v>2</c:v>
                      </c:pt>
                      <c:pt idx="32" formatCode="#,##0_ ;[Red]\-#,##0\ ">
                        <c:v>2</c:v>
                      </c:pt>
                      <c:pt idx="33" formatCode="#,##0_ ;[Red]\-#,##0\ ">
                        <c:v>1</c:v>
                      </c:pt>
                      <c:pt idx="34" formatCode="#,##0_ ;[Red]\-#,##0\ ">
                        <c:v>1</c:v>
                      </c:pt>
                      <c:pt idx="35" formatCode="#,##0_ ;[Red]\-#,##0\ ">
                        <c:v>0</c:v>
                      </c:pt>
                    </c:numCache>
                  </c:numRef>
                </c:val>
                <c:smooth val="0"/>
                <c:extLst xmlns:c15="http://schemas.microsoft.com/office/drawing/2012/chart">
                  <c:ext xmlns:c16="http://schemas.microsoft.com/office/drawing/2014/chart" uri="{C3380CC4-5D6E-409C-BE32-E72D297353CC}">
                    <c16:uniqueId val="{00000014-456D-44C1-AED0-4689E338B203}"/>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契約社数推移!$Z$4</c15:sqref>
                        </c15:formulaRef>
                      </c:ext>
                    </c:extLst>
                    <c:strCache>
                      <c:ptCount val="1"/>
                      <c:pt idx="0">
                        <c:v>Other</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契約社数推移!$Z$5:$Z$89</c15:sqref>
                        </c15:formulaRef>
                      </c:ext>
                    </c:extLst>
                    <c:numCache>
                      <c:formatCode>#,##0_ ;[Red]\-#,##0\ </c:formatCode>
                      <c:ptCount val="36"/>
                      <c:pt idx="0">
                        <c:v>11</c:v>
                      </c:pt>
                      <c:pt idx="1">
                        <c:v>10</c:v>
                      </c:pt>
                      <c:pt idx="2">
                        <c:v>11</c:v>
                      </c:pt>
                      <c:pt idx="3">
                        <c:v>11</c:v>
                      </c:pt>
                      <c:pt idx="4">
                        <c:v>11</c:v>
                      </c:pt>
                      <c:pt idx="5">
                        <c:v>11</c:v>
                      </c:pt>
                      <c:pt idx="6">
                        <c:v>11</c:v>
                      </c:pt>
                      <c:pt idx="7">
                        <c:v>11</c:v>
                      </c:pt>
                      <c:pt idx="8">
                        <c:v>12</c:v>
                      </c:pt>
                      <c:pt idx="9">
                        <c:v>12</c:v>
                      </c:pt>
                      <c:pt idx="10">
                        <c:v>13</c:v>
                      </c:pt>
                      <c:pt idx="11">
                        <c:v>15</c:v>
                      </c:pt>
                      <c:pt idx="12">
                        <c:v>15</c:v>
                      </c:pt>
                      <c:pt idx="13">
                        <c:v>14</c:v>
                      </c:pt>
                      <c:pt idx="14">
                        <c:v>14</c:v>
                      </c:pt>
                      <c:pt idx="15">
                        <c:v>15</c:v>
                      </c:pt>
                      <c:pt idx="16">
                        <c:v>17</c:v>
                      </c:pt>
                      <c:pt idx="17">
                        <c:v>17</c:v>
                      </c:pt>
                      <c:pt idx="18">
                        <c:v>18</c:v>
                      </c:pt>
                      <c:pt idx="19">
                        <c:v>19</c:v>
                      </c:pt>
                      <c:pt idx="20">
                        <c:v>19</c:v>
                      </c:pt>
                      <c:pt idx="21">
                        <c:v>20</c:v>
                      </c:pt>
                      <c:pt idx="22">
                        <c:v>20</c:v>
                      </c:pt>
                      <c:pt idx="23">
                        <c:v>22</c:v>
                      </c:pt>
                      <c:pt idx="24">
                        <c:v>22</c:v>
                      </c:pt>
                      <c:pt idx="25">
                        <c:v>22</c:v>
                      </c:pt>
                      <c:pt idx="26">
                        <c:v>23</c:v>
                      </c:pt>
                      <c:pt idx="27">
                        <c:v>21</c:v>
                      </c:pt>
                      <c:pt idx="28">
                        <c:v>21</c:v>
                      </c:pt>
                      <c:pt idx="29">
                        <c:v>20</c:v>
                      </c:pt>
                      <c:pt idx="30">
                        <c:v>20</c:v>
                      </c:pt>
                      <c:pt idx="31">
                        <c:v>20</c:v>
                      </c:pt>
                      <c:pt idx="32">
                        <c:v>20</c:v>
                      </c:pt>
                      <c:pt idx="33">
                        <c:v>18</c:v>
                      </c:pt>
                      <c:pt idx="34">
                        <c:v>19</c:v>
                      </c:pt>
                      <c:pt idx="35">
                        <c:v>18</c:v>
                      </c:pt>
                    </c:numCache>
                  </c:numRef>
                </c:val>
                <c:smooth val="0"/>
                <c:extLst xmlns:c15="http://schemas.microsoft.com/office/drawing/2012/chart">
                  <c:ext xmlns:c16="http://schemas.microsoft.com/office/drawing/2014/chart" uri="{C3380CC4-5D6E-409C-BE32-E72D297353CC}">
                    <c16:uniqueId val="{00000015-456D-44C1-AED0-4689E338B203}"/>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契約社数推移!$AA$4</c15:sqref>
                        </c15:formulaRef>
                      </c:ext>
                    </c:extLst>
                    <c:strCache>
                      <c:ptCount val="1"/>
                      <c:pt idx="0">
                        <c:v>Germany</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契約社数推移!$AA$5:$AA$89</c15:sqref>
                        </c15:formulaRef>
                      </c:ext>
                    </c:extLst>
                    <c:numCache>
                      <c:formatCode>#,##0_ ;[Red]\-#,##0\ </c:formatCode>
                      <c:ptCount val="36"/>
                      <c:pt idx="0">
                        <c:v>86</c:v>
                      </c:pt>
                      <c:pt idx="1">
                        <c:v>86</c:v>
                      </c:pt>
                      <c:pt idx="2">
                        <c:v>85</c:v>
                      </c:pt>
                      <c:pt idx="3">
                        <c:v>87</c:v>
                      </c:pt>
                      <c:pt idx="4">
                        <c:v>90</c:v>
                      </c:pt>
                      <c:pt idx="5">
                        <c:v>92</c:v>
                      </c:pt>
                      <c:pt idx="6">
                        <c:v>97</c:v>
                      </c:pt>
                      <c:pt idx="7">
                        <c:v>100</c:v>
                      </c:pt>
                      <c:pt idx="8">
                        <c:v>101</c:v>
                      </c:pt>
                      <c:pt idx="9">
                        <c:v>104</c:v>
                      </c:pt>
                      <c:pt idx="10">
                        <c:v>105</c:v>
                      </c:pt>
                      <c:pt idx="11">
                        <c:v>105</c:v>
                      </c:pt>
                      <c:pt idx="12">
                        <c:v>109</c:v>
                      </c:pt>
                      <c:pt idx="13">
                        <c:v>114</c:v>
                      </c:pt>
                      <c:pt idx="14">
                        <c:v>116</c:v>
                      </c:pt>
                      <c:pt idx="15">
                        <c:v>119</c:v>
                      </c:pt>
                      <c:pt idx="16">
                        <c:v>120</c:v>
                      </c:pt>
                      <c:pt idx="17">
                        <c:v>124</c:v>
                      </c:pt>
                      <c:pt idx="18">
                        <c:v>125</c:v>
                      </c:pt>
                      <c:pt idx="19">
                        <c:v>128</c:v>
                      </c:pt>
                      <c:pt idx="20">
                        <c:v>133</c:v>
                      </c:pt>
                      <c:pt idx="21">
                        <c:v>138</c:v>
                      </c:pt>
                      <c:pt idx="22">
                        <c:v>142</c:v>
                      </c:pt>
                      <c:pt idx="23">
                        <c:v>143</c:v>
                      </c:pt>
                      <c:pt idx="24">
                        <c:v>148</c:v>
                      </c:pt>
                      <c:pt idx="25">
                        <c:v>151</c:v>
                      </c:pt>
                      <c:pt idx="26">
                        <c:v>152</c:v>
                      </c:pt>
                      <c:pt idx="27">
                        <c:v>150</c:v>
                      </c:pt>
                      <c:pt idx="28">
                        <c:v>153</c:v>
                      </c:pt>
                      <c:pt idx="29">
                        <c:v>156</c:v>
                      </c:pt>
                      <c:pt idx="30">
                        <c:v>158</c:v>
                      </c:pt>
                      <c:pt idx="31">
                        <c:v>156</c:v>
                      </c:pt>
                      <c:pt idx="32">
                        <c:v>158</c:v>
                      </c:pt>
                      <c:pt idx="33">
                        <c:v>162</c:v>
                      </c:pt>
                      <c:pt idx="34">
                        <c:v>162</c:v>
                      </c:pt>
                      <c:pt idx="35">
                        <c:v>161</c:v>
                      </c:pt>
                    </c:numCache>
                  </c:numRef>
                </c:val>
                <c:smooth val="0"/>
                <c:extLst xmlns:c15="http://schemas.microsoft.com/office/drawing/2012/chart">
                  <c:ext xmlns:c16="http://schemas.microsoft.com/office/drawing/2014/chart" uri="{C3380CC4-5D6E-409C-BE32-E72D297353CC}">
                    <c16:uniqueId val="{00000016-456D-44C1-AED0-4689E338B203}"/>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契約社数推移!$AB$4</c15:sqref>
                        </c15:formulaRef>
                      </c:ext>
                    </c:extLst>
                    <c:strCache>
                      <c:ptCount val="1"/>
                      <c:pt idx="0">
                        <c:v>UK</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契約社数推移!$AB$5:$AB$89</c15:sqref>
                        </c15:formulaRef>
                      </c:ext>
                    </c:extLst>
                    <c:numCache>
                      <c:formatCode>#,##0_ ;[Red]\-#,##0\ </c:formatCode>
                      <c:ptCount val="36"/>
                      <c:pt idx="0">
                        <c:v>34</c:v>
                      </c:pt>
                      <c:pt idx="1">
                        <c:v>34</c:v>
                      </c:pt>
                      <c:pt idx="2">
                        <c:v>34</c:v>
                      </c:pt>
                      <c:pt idx="3">
                        <c:v>33</c:v>
                      </c:pt>
                      <c:pt idx="4">
                        <c:v>32</c:v>
                      </c:pt>
                      <c:pt idx="5">
                        <c:v>33</c:v>
                      </c:pt>
                      <c:pt idx="6">
                        <c:v>33</c:v>
                      </c:pt>
                      <c:pt idx="7">
                        <c:v>33</c:v>
                      </c:pt>
                      <c:pt idx="8">
                        <c:v>31</c:v>
                      </c:pt>
                      <c:pt idx="9">
                        <c:v>33</c:v>
                      </c:pt>
                      <c:pt idx="10">
                        <c:v>36</c:v>
                      </c:pt>
                      <c:pt idx="11">
                        <c:v>36</c:v>
                      </c:pt>
                      <c:pt idx="12">
                        <c:v>39</c:v>
                      </c:pt>
                      <c:pt idx="13">
                        <c:v>41</c:v>
                      </c:pt>
                      <c:pt idx="14">
                        <c:v>41</c:v>
                      </c:pt>
                      <c:pt idx="15">
                        <c:v>41</c:v>
                      </c:pt>
                      <c:pt idx="16">
                        <c:v>42</c:v>
                      </c:pt>
                      <c:pt idx="17">
                        <c:v>43</c:v>
                      </c:pt>
                      <c:pt idx="18">
                        <c:v>45</c:v>
                      </c:pt>
                      <c:pt idx="19">
                        <c:v>44</c:v>
                      </c:pt>
                      <c:pt idx="20">
                        <c:v>44</c:v>
                      </c:pt>
                      <c:pt idx="21">
                        <c:v>43</c:v>
                      </c:pt>
                      <c:pt idx="22">
                        <c:v>43</c:v>
                      </c:pt>
                      <c:pt idx="23">
                        <c:v>42</c:v>
                      </c:pt>
                      <c:pt idx="24">
                        <c:v>42</c:v>
                      </c:pt>
                      <c:pt idx="25">
                        <c:v>44</c:v>
                      </c:pt>
                      <c:pt idx="26">
                        <c:v>46</c:v>
                      </c:pt>
                      <c:pt idx="27">
                        <c:v>46</c:v>
                      </c:pt>
                      <c:pt idx="28">
                        <c:v>46</c:v>
                      </c:pt>
                      <c:pt idx="29">
                        <c:v>45</c:v>
                      </c:pt>
                      <c:pt idx="30">
                        <c:v>46</c:v>
                      </c:pt>
                      <c:pt idx="31">
                        <c:v>48</c:v>
                      </c:pt>
                      <c:pt idx="32">
                        <c:v>48</c:v>
                      </c:pt>
                      <c:pt idx="33">
                        <c:v>48</c:v>
                      </c:pt>
                      <c:pt idx="34">
                        <c:v>49</c:v>
                      </c:pt>
                      <c:pt idx="35">
                        <c:v>49</c:v>
                      </c:pt>
                    </c:numCache>
                  </c:numRef>
                </c:val>
                <c:smooth val="0"/>
                <c:extLst xmlns:c15="http://schemas.microsoft.com/office/drawing/2012/chart">
                  <c:ext xmlns:c16="http://schemas.microsoft.com/office/drawing/2014/chart" uri="{C3380CC4-5D6E-409C-BE32-E72D297353CC}">
                    <c16:uniqueId val="{00000017-456D-44C1-AED0-4689E338B203}"/>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契約社数推移!$AC$4</c15:sqref>
                        </c15:formulaRef>
                      </c:ext>
                    </c:extLst>
                    <c:strCache>
                      <c:ptCount val="1"/>
                      <c:pt idx="0">
                        <c:v>France</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契約社数推移!$AC$5:$AC$89</c15:sqref>
                        </c15:formulaRef>
                      </c:ext>
                    </c:extLst>
                    <c:numCache>
                      <c:formatCode>#,##0_ ;[Red]\-#,##0\ </c:formatCode>
                      <c:ptCount val="36"/>
                      <c:pt idx="0">
                        <c:v>31</c:v>
                      </c:pt>
                      <c:pt idx="1">
                        <c:v>31</c:v>
                      </c:pt>
                      <c:pt idx="2">
                        <c:v>31</c:v>
                      </c:pt>
                      <c:pt idx="3">
                        <c:v>30</c:v>
                      </c:pt>
                      <c:pt idx="4">
                        <c:v>30</c:v>
                      </c:pt>
                      <c:pt idx="5">
                        <c:v>30</c:v>
                      </c:pt>
                      <c:pt idx="6">
                        <c:v>31</c:v>
                      </c:pt>
                      <c:pt idx="7">
                        <c:v>32</c:v>
                      </c:pt>
                      <c:pt idx="8">
                        <c:v>30</c:v>
                      </c:pt>
                      <c:pt idx="9">
                        <c:v>31</c:v>
                      </c:pt>
                      <c:pt idx="10">
                        <c:v>31</c:v>
                      </c:pt>
                      <c:pt idx="11">
                        <c:v>31</c:v>
                      </c:pt>
                      <c:pt idx="12">
                        <c:v>31</c:v>
                      </c:pt>
                      <c:pt idx="13">
                        <c:v>30</c:v>
                      </c:pt>
                      <c:pt idx="14">
                        <c:v>31</c:v>
                      </c:pt>
                      <c:pt idx="15">
                        <c:v>30</c:v>
                      </c:pt>
                      <c:pt idx="16">
                        <c:v>29</c:v>
                      </c:pt>
                      <c:pt idx="17">
                        <c:v>31</c:v>
                      </c:pt>
                      <c:pt idx="18">
                        <c:v>31</c:v>
                      </c:pt>
                      <c:pt idx="19">
                        <c:v>31</c:v>
                      </c:pt>
                      <c:pt idx="20">
                        <c:v>31</c:v>
                      </c:pt>
                      <c:pt idx="21">
                        <c:v>31</c:v>
                      </c:pt>
                      <c:pt idx="22">
                        <c:v>33</c:v>
                      </c:pt>
                      <c:pt idx="23">
                        <c:v>32</c:v>
                      </c:pt>
                      <c:pt idx="24">
                        <c:v>32</c:v>
                      </c:pt>
                      <c:pt idx="25">
                        <c:v>33</c:v>
                      </c:pt>
                      <c:pt idx="26">
                        <c:v>33</c:v>
                      </c:pt>
                      <c:pt idx="27">
                        <c:v>33</c:v>
                      </c:pt>
                      <c:pt idx="28">
                        <c:v>33</c:v>
                      </c:pt>
                      <c:pt idx="29">
                        <c:v>34</c:v>
                      </c:pt>
                      <c:pt idx="30">
                        <c:v>35</c:v>
                      </c:pt>
                      <c:pt idx="31">
                        <c:v>34</c:v>
                      </c:pt>
                      <c:pt idx="32">
                        <c:v>34</c:v>
                      </c:pt>
                      <c:pt idx="33">
                        <c:v>35</c:v>
                      </c:pt>
                      <c:pt idx="34">
                        <c:v>36</c:v>
                      </c:pt>
                      <c:pt idx="35">
                        <c:v>35</c:v>
                      </c:pt>
                    </c:numCache>
                  </c:numRef>
                </c:val>
                <c:smooth val="0"/>
                <c:extLst xmlns:c15="http://schemas.microsoft.com/office/drawing/2012/chart">
                  <c:ext xmlns:c16="http://schemas.microsoft.com/office/drawing/2014/chart" uri="{C3380CC4-5D6E-409C-BE32-E72D297353CC}">
                    <c16:uniqueId val="{00000018-456D-44C1-AED0-4689E338B203}"/>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契約社数推移!$AD$4</c15:sqref>
                        </c15:formulaRef>
                      </c:ext>
                    </c:extLst>
                    <c:strCache>
                      <c:ptCount val="1"/>
                      <c:pt idx="0">
                        <c:v>Switzerland</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契約社数推移!$AD$5:$AD$89</c15:sqref>
                        </c15:formulaRef>
                      </c:ext>
                    </c:extLst>
                    <c:numCache>
                      <c:formatCode>#,##0_ ;[Red]\-#,##0\ </c:formatCode>
                      <c:ptCount val="36"/>
                      <c:pt idx="0">
                        <c:v>7</c:v>
                      </c:pt>
                      <c:pt idx="1">
                        <c:v>7</c:v>
                      </c:pt>
                      <c:pt idx="2">
                        <c:v>7</c:v>
                      </c:pt>
                      <c:pt idx="3">
                        <c:v>7</c:v>
                      </c:pt>
                      <c:pt idx="4">
                        <c:v>7</c:v>
                      </c:pt>
                      <c:pt idx="5">
                        <c:v>8</c:v>
                      </c:pt>
                      <c:pt idx="6">
                        <c:v>8</c:v>
                      </c:pt>
                      <c:pt idx="7">
                        <c:v>8</c:v>
                      </c:pt>
                      <c:pt idx="8">
                        <c:v>8</c:v>
                      </c:pt>
                      <c:pt idx="9">
                        <c:v>9</c:v>
                      </c:pt>
                      <c:pt idx="10">
                        <c:v>9</c:v>
                      </c:pt>
                      <c:pt idx="11">
                        <c:v>9</c:v>
                      </c:pt>
                      <c:pt idx="12">
                        <c:v>9</c:v>
                      </c:pt>
                      <c:pt idx="13">
                        <c:v>9</c:v>
                      </c:pt>
                      <c:pt idx="14">
                        <c:v>10</c:v>
                      </c:pt>
                      <c:pt idx="15">
                        <c:v>10</c:v>
                      </c:pt>
                      <c:pt idx="16">
                        <c:v>10</c:v>
                      </c:pt>
                      <c:pt idx="17">
                        <c:v>11</c:v>
                      </c:pt>
                      <c:pt idx="18">
                        <c:v>11</c:v>
                      </c:pt>
                      <c:pt idx="19">
                        <c:v>11</c:v>
                      </c:pt>
                      <c:pt idx="20">
                        <c:v>11</c:v>
                      </c:pt>
                      <c:pt idx="21">
                        <c:v>11</c:v>
                      </c:pt>
                      <c:pt idx="22">
                        <c:v>12</c:v>
                      </c:pt>
                      <c:pt idx="23">
                        <c:v>13</c:v>
                      </c:pt>
                      <c:pt idx="24">
                        <c:v>13</c:v>
                      </c:pt>
                      <c:pt idx="25">
                        <c:v>14</c:v>
                      </c:pt>
                      <c:pt idx="26">
                        <c:v>14</c:v>
                      </c:pt>
                      <c:pt idx="27">
                        <c:v>14</c:v>
                      </c:pt>
                      <c:pt idx="28">
                        <c:v>14</c:v>
                      </c:pt>
                      <c:pt idx="29">
                        <c:v>14</c:v>
                      </c:pt>
                      <c:pt idx="30">
                        <c:v>14</c:v>
                      </c:pt>
                      <c:pt idx="31">
                        <c:v>14</c:v>
                      </c:pt>
                      <c:pt idx="32">
                        <c:v>14</c:v>
                      </c:pt>
                      <c:pt idx="33">
                        <c:v>14</c:v>
                      </c:pt>
                      <c:pt idx="34">
                        <c:v>15</c:v>
                      </c:pt>
                      <c:pt idx="35">
                        <c:v>16</c:v>
                      </c:pt>
                    </c:numCache>
                  </c:numRef>
                </c:val>
                <c:smooth val="0"/>
                <c:extLst xmlns:c15="http://schemas.microsoft.com/office/drawing/2012/chart">
                  <c:ext xmlns:c16="http://schemas.microsoft.com/office/drawing/2014/chart" uri="{C3380CC4-5D6E-409C-BE32-E72D297353CC}">
                    <c16:uniqueId val="{00000019-456D-44C1-AED0-4689E338B203}"/>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契約社数推移!$AE$4</c15:sqref>
                        </c15:formulaRef>
                      </c:ext>
                    </c:extLst>
                    <c:strCache>
                      <c:ptCount val="1"/>
                      <c:pt idx="0">
                        <c:v>Italy</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契約社数推移!$AE$5:$AE$89</c15:sqref>
                        </c15:formulaRef>
                      </c:ext>
                    </c:extLst>
                    <c:numCache>
                      <c:formatCode>#,##0_ ;[Red]\-#,##0\ </c:formatCode>
                      <c:ptCount val="36"/>
                      <c:pt idx="0">
                        <c:v>8</c:v>
                      </c:pt>
                      <c:pt idx="1">
                        <c:v>8</c:v>
                      </c:pt>
                      <c:pt idx="2">
                        <c:v>9</c:v>
                      </c:pt>
                      <c:pt idx="3">
                        <c:v>9</c:v>
                      </c:pt>
                      <c:pt idx="4">
                        <c:v>9</c:v>
                      </c:pt>
                      <c:pt idx="5">
                        <c:v>10</c:v>
                      </c:pt>
                      <c:pt idx="6">
                        <c:v>10</c:v>
                      </c:pt>
                      <c:pt idx="7">
                        <c:v>10</c:v>
                      </c:pt>
                      <c:pt idx="8">
                        <c:v>11</c:v>
                      </c:pt>
                      <c:pt idx="9">
                        <c:v>11</c:v>
                      </c:pt>
                      <c:pt idx="10">
                        <c:v>13</c:v>
                      </c:pt>
                      <c:pt idx="11">
                        <c:v>14</c:v>
                      </c:pt>
                      <c:pt idx="12">
                        <c:v>14</c:v>
                      </c:pt>
                      <c:pt idx="13">
                        <c:v>13</c:v>
                      </c:pt>
                      <c:pt idx="14">
                        <c:v>13</c:v>
                      </c:pt>
                      <c:pt idx="15">
                        <c:v>13</c:v>
                      </c:pt>
                      <c:pt idx="16">
                        <c:v>13</c:v>
                      </c:pt>
                      <c:pt idx="17">
                        <c:v>13</c:v>
                      </c:pt>
                      <c:pt idx="18">
                        <c:v>13</c:v>
                      </c:pt>
                      <c:pt idx="19">
                        <c:v>13</c:v>
                      </c:pt>
                      <c:pt idx="20">
                        <c:v>14</c:v>
                      </c:pt>
                      <c:pt idx="21">
                        <c:v>15</c:v>
                      </c:pt>
                      <c:pt idx="22">
                        <c:v>15</c:v>
                      </c:pt>
                      <c:pt idx="23">
                        <c:v>14</c:v>
                      </c:pt>
                      <c:pt idx="24">
                        <c:v>15</c:v>
                      </c:pt>
                      <c:pt idx="25">
                        <c:v>15</c:v>
                      </c:pt>
                      <c:pt idx="26">
                        <c:v>15</c:v>
                      </c:pt>
                      <c:pt idx="27">
                        <c:v>16</c:v>
                      </c:pt>
                      <c:pt idx="28">
                        <c:v>16</c:v>
                      </c:pt>
                      <c:pt idx="29">
                        <c:v>16</c:v>
                      </c:pt>
                      <c:pt idx="30">
                        <c:v>17</c:v>
                      </c:pt>
                      <c:pt idx="31">
                        <c:v>17</c:v>
                      </c:pt>
                      <c:pt idx="32">
                        <c:v>17</c:v>
                      </c:pt>
                      <c:pt idx="33">
                        <c:v>16</c:v>
                      </c:pt>
                      <c:pt idx="34">
                        <c:v>15</c:v>
                      </c:pt>
                      <c:pt idx="35">
                        <c:v>15</c:v>
                      </c:pt>
                    </c:numCache>
                  </c:numRef>
                </c:val>
                <c:smooth val="0"/>
                <c:extLst xmlns:c15="http://schemas.microsoft.com/office/drawing/2012/chart">
                  <c:ext xmlns:c16="http://schemas.microsoft.com/office/drawing/2014/chart" uri="{C3380CC4-5D6E-409C-BE32-E72D297353CC}">
                    <c16:uniqueId val="{0000001A-456D-44C1-AED0-4689E338B203}"/>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契約社数推移!$AF$4</c15:sqref>
                        </c15:formulaRef>
                      </c:ext>
                    </c:extLst>
                    <c:strCache>
                      <c:ptCount val="1"/>
                      <c:pt idx="0">
                        <c:v>The Netherlands</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契約社数推移!$AF$5:$AF$89</c15:sqref>
                        </c15:formulaRef>
                      </c:ext>
                    </c:extLst>
                    <c:numCache>
                      <c:formatCode>#,##0_ ;[Red]\-#,##0\ </c:formatCode>
                      <c:ptCount val="36"/>
                      <c:pt idx="0">
                        <c:v>6</c:v>
                      </c:pt>
                      <c:pt idx="1">
                        <c:v>6</c:v>
                      </c:pt>
                      <c:pt idx="2">
                        <c:v>6</c:v>
                      </c:pt>
                      <c:pt idx="3">
                        <c:v>6</c:v>
                      </c:pt>
                      <c:pt idx="4">
                        <c:v>7</c:v>
                      </c:pt>
                      <c:pt idx="5">
                        <c:v>7</c:v>
                      </c:pt>
                      <c:pt idx="6">
                        <c:v>7</c:v>
                      </c:pt>
                      <c:pt idx="7">
                        <c:v>7</c:v>
                      </c:pt>
                      <c:pt idx="8">
                        <c:v>7</c:v>
                      </c:pt>
                      <c:pt idx="9">
                        <c:v>7</c:v>
                      </c:pt>
                      <c:pt idx="10">
                        <c:v>7</c:v>
                      </c:pt>
                      <c:pt idx="11">
                        <c:v>7</c:v>
                      </c:pt>
                      <c:pt idx="12">
                        <c:v>7</c:v>
                      </c:pt>
                      <c:pt idx="13">
                        <c:v>7</c:v>
                      </c:pt>
                      <c:pt idx="14">
                        <c:v>7</c:v>
                      </c:pt>
                      <c:pt idx="15">
                        <c:v>9</c:v>
                      </c:pt>
                      <c:pt idx="16">
                        <c:v>9</c:v>
                      </c:pt>
                      <c:pt idx="17">
                        <c:v>9</c:v>
                      </c:pt>
                      <c:pt idx="18">
                        <c:v>9</c:v>
                      </c:pt>
                      <c:pt idx="19">
                        <c:v>9</c:v>
                      </c:pt>
                      <c:pt idx="20">
                        <c:v>9</c:v>
                      </c:pt>
                      <c:pt idx="21">
                        <c:v>9</c:v>
                      </c:pt>
                      <c:pt idx="22">
                        <c:v>10</c:v>
                      </c:pt>
                      <c:pt idx="23">
                        <c:v>11</c:v>
                      </c:pt>
                      <c:pt idx="24">
                        <c:v>11</c:v>
                      </c:pt>
                      <c:pt idx="25">
                        <c:v>12</c:v>
                      </c:pt>
                      <c:pt idx="26">
                        <c:v>13</c:v>
                      </c:pt>
                      <c:pt idx="27">
                        <c:v>13</c:v>
                      </c:pt>
                      <c:pt idx="28">
                        <c:v>12</c:v>
                      </c:pt>
                      <c:pt idx="29">
                        <c:v>12</c:v>
                      </c:pt>
                      <c:pt idx="30">
                        <c:v>12</c:v>
                      </c:pt>
                      <c:pt idx="31">
                        <c:v>12</c:v>
                      </c:pt>
                      <c:pt idx="32">
                        <c:v>12</c:v>
                      </c:pt>
                      <c:pt idx="33">
                        <c:v>14</c:v>
                      </c:pt>
                      <c:pt idx="34">
                        <c:v>14</c:v>
                      </c:pt>
                      <c:pt idx="35">
                        <c:v>15</c:v>
                      </c:pt>
                    </c:numCache>
                  </c:numRef>
                </c:val>
                <c:smooth val="0"/>
                <c:extLst xmlns:c15="http://schemas.microsoft.com/office/drawing/2012/chart">
                  <c:ext xmlns:c16="http://schemas.microsoft.com/office/drawing/2014/chart" uri="{C3380CC4-5D6E-409C-BE32-E72D297353CC}">
                    <c16:uniqueId val="{0000001B-456D-44C1-AED0-4689E338B203}"/>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契約社数推移!$AG$4</c15:sqref>
                        </c15:formulaRef>
                      </c:ext>
                    </c:extLst>
                    <c:strCache>
                      <c:ptCount val="1"/>
                      <c:pt idx="0">
                        <c:v>Belgium</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契約社数推移!$AG$5:$AG$89</c15:sqref>
                        </c15:formulaRef>
                      </c:ext>
                    </c:extLst>
                    <c:numCache>
                      <c:formatCode>#,##0_ ;[Red]\-#,##0\ </c:formatCode>
                      <c:ptCount val="36"/>
                      <c:pt idx="0">
                        <c:v>7</c:v>
                      </c:pt>
                      <c:pt idx="1">
                        <c:v>8</c:v>
                      </c:pt>
                      <c:pt idx="2">
                        <c:v>8</c:v>
                      </c:pt>
                      <c:pt idx="3">
                        <c:v>8</c:v>
                      </c:pt>
                      <c:pt idx="4">
                        <c:v>8</c:v>
                      </c:pt>
                      <c:pt idx="5">
                        <c:v>8</c:v>
                      </c:pt>
                      <c:pt idx="6">
                        <c:v>8</c:v>
                      </c:pt>
                      <c:pt idx="7">
                        <c:v>9</c:v>
                      </c:pt>
                      <c:pt idx="8">
                        <c:v>9</c:v>
                      </c:pt>
                      <c:pt idx="9">
                        <c:v>10</c:v>
                      </c:pt>
                      <c:pt idx="10">
                        <c:v>11</c:v>
                      </c:pt>
                      <c:pt idx="11">
                        <c:v>11</c:v>
                      </c:pt>
                      <c:pt idx="12">
                        <c:v>11</c:v>
                      </c:pt>
                      <c:pt idx="13">
                        <c:v>11</c:v>
                      </c:pt>
                      <c:pt idx="14">
                        <c:v>12</c:v>
                      </c:pt>
                      <c:pt idx="15">
                        <c:v>13</c:v>
                      </c:pt>
                      <c:pt idx="16">
                        <c:v>12</c:v>
                      </c:pt>
                      <c:pt idx="17">
                        <c:v>12</c:v>
                      </c:pt>
                      <c:pt idx="18">
                        <c:v>13</c:v>
                      </c:pt>
                      <c:pt idx="19">
                        <c:v>13</c:v>
                      </c:pt>
                      <c:pt idx="20">
                        <c:v>13</c:v>
                      </c:pt>
                      <c:pt idx="21">
                        <c:v>14</c:v>
                      </c:pt>
                      <c:pt idx="22">
                        <c:v>14</c:v>
                      </c:pt>
                      <c:pt idx="23">
                        <c:v>14</c:v>
                      </c:pt>
                      <c:pt idx="24">
                        <c:v>14</c:v>
                      </c:pt>
                      <c:pt idx="25">
                        <c:v>15</c:v>
                      </c:pt>
                      <c:pt idx="26">
                        <c:v>14</c:v>
                      </c:pt>
                      <c:pt idx="27">
                        <c:v>14</c:v>
                      </c:pt>
                      <c:pt idx="28">
                        <c:v>14</c:v>
                      </c:pt>
                      <c:pt idx="29">
                        <c:v>15</c:v>
                      </c:pt>
                      <c:pt idx="30">
                        <c:v>15</c:v>
                      </c:pt>
                      <c:pt idx="31">
                        <c:v>15</c:v>
                      </c:pt>
                      <c:pt idx="32">
                        <c:v>15</c:v>
                      </c:pt>
                      <c:pt idx="33">
                        <c:v>15</c:v>
                      </c:pt>
                      <c:pt idx="34">
                        <c:v>15</c:v>
                      </c:pt>
                      <c:pt idx="35">
                        <c:v>15</c:v>
                      </c:pt>
                    </c:numCache>
                  </c:numRef>
                </c:val>
                <c:smooth val="0"/>
                <c:extLst xmlns:c15="http://schemas.microsoft.com/office/drawing/2012/chart">
                  <c:ext xmlns:c16="http://schemas.microsoft.com/office/drawing/2014/chart" uri="{C3380CC4-5D6E-409C-BE32-E72D297353CC}">
                    <c16:uniqueId val="{0000001C-456D-44C1-AED0-4689E338B203}"/>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契約社数推移!$AH$4</c15:sqref>
                        </c15:formulaRef>
                      </c:ext>
                    </c:extLst>
                    <c:strCache>
                      <c:ptCount val="1"/>
                      <c:pt idx="0">
                        <c:v>Sweden</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契約社数推移!$AH$5:$AH$89</c15:sqref>
                        </c15:formulaRef>
                      </c:ext>
                    </c:extLst>
                    <c:numCache>
                      <c:formatCode>#,##0_ ;[Red]\-#,##0\ </c:formatCode>
                      <c:ptCount val="36"/>
                      <c:pt idx="0">
                        <c:v>3</c:v>
                      </c:pt>
                      <c:pt idx="1">
                        <c:v>3</c:v>
                      </c:pt>
                      <c:pt idx="2">
                        <c:v>3</c:v>
                      </c:pt>
                      <c:pt idx="3">
                        <c:v>3</c:v>
                      </c:pt>
                      <c:pt idx="4">
                        <c:v>3</c:v>
                      </c:pt>
                      <c:pt idx="5">
                        <c:v>3</c:v>
                      </c:pt>
                      <c:pt idx="6">
                        <c:v>3</c:v>
                      </c:pt>
                      <c:pt idx="7">
                        <c:v>3</c:v>
                      </c:pt>
                      <c:pt idx="8">
                        <c:v>3</c:v>
                      </c:pt>
                      <c:pt idx="9">
                        <c:v>4</c:v>
                      </c:pt>
                      <c:pt idx="10">
                        <c:v>4</c:v>
                      </c:pt>
                      <c:pt idx="11">
                        <c:v>4</c:v>
                      </c:pt>
                      <c:pt idx="12">
                        <c:v>4</c:v>
                      </c:pt>
                      <c:pt idx="13">
                        <c:v>4</c:v>
                      </c:pt>
                      <c:pt idx="14">
                        <c:v>4</c:v>
                      </c:pt>
                      <c:pt idx="15">
                        <c:v>4</c:v>
                      </c:pt>
                      <c:pt idx="16">
                        <c:v>6</c:v>
                      </c:pt>
                      <c:pt idx="17">
                        <c:v>6</c:v>
                      </c:pt>
                      <c:pt idx="18">
                        <c:v>6</c:v>
                      </c:pt>
                      <c:pt idx="19">
                        <c:v>6</c:v>
                      </c:pt>
                      <c:pt idx="20">
                        <c:v>7</c:v>
                      </c:pt>
                      <c:pt idx="21">
                        <c:v>7</c:v>
                      </c:pt>
                      <c:pt idx="22">
                        <c:v>7</c:v>
                      </c:pt>
                      <c:pt idx="23">
                        <c:v>7</c:v>
                      </c:pt>
                      <c:pt idx="24">
                        <c:v>7</c:v>
                      </c:pt>
                      <c:pt idx="25">
                        <c:v>7</c:v>
                      </c:pt>
                      <c:pt idx="26">
                        <c:v>7</c:v>
                      </c:pt>
                      <c:pt idx="27">
                        <c:v>7</c:v>
                      </c:pt>
                      <c:pt idx="28">
                        <c:v>6</c:v>
                      </c:pt>
                      <c:pt idx="29">
                        <c:v>6</c:v>
                      </c:pt>
                      <c:pt idx="30">
                        <c:v>6</c:v>
                      </c:pt>
                      <c:pt idx="31">
                        <c:v>6</c:v>
                      </c:pt>
                      <c:pt idx="32">
                        <c:v>7</c:v>
                      </c:pt>
                      <c:pt idx="33">
                        <c:v>7</c:v>
                      </c:pt>
                      <c:pt idx="34">
                        <c:v>8</c:v>
                      </c:pt>
                      <c:pt idx="35">
                        <c:v>8</c:v>
                      </c:pt>
                    </c:numCache>
                  </c:numRef>
                </c:val>
                <c:smooth val="0"/>
                <c:extLst xmlns:c15="http://schemas.microsoft.com/office/drawing/2012/chart">
                  <c:ext xmlns:c16="http://schemas.microsoft.com/office/drawing/2014/chart" uri="{C3380CC4-5D6E-409C-BE32-E72D297353CC}">
                    <c16:uniqueId val="{0000001D-456D-44C1-AED0-4689E338B203}"/>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契約社数推移!$AI$4</c15:sqref>
                        </c15:formulaRef>
                      </c:ext>
                    </c:extLst>
                    <c:strCache>
                      <c:ptCount val="1"/>
                      <c:pt idx="0">
                        <c:v>Austria</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契約社数推移!$AI$5:$AI$89</c15:sqref>
                        </c15:formulaRef>
                      </c:ext>
                    </c:extLst>
                    <c:numCache>
                      <c:formatCode>#,##0_ ;[Red]\-#,##0\ </c:formatCode>
                      <c:ptCount val="36"/>
                      <c:pt idx="0">
                        <c:v>2</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4</c:v>
                      </c:pt>
                      <c:pt idx="16">
                        <c:v>4</c:v>
                      </c:pt>
                      <c:pt idx="17">
                        <c:v>5</c:v>
                      </c:pt>
                      <c:pt idx="18">
                        <c:v>6</c:v>
                      </c:pt>
                      <c:pt idx="19">
                        <c:v>6</c:v>
                      </c:pt>
                      <c:pt idx="20">
                        <c:v>6</c:v>
                      </c:pt>
                      <c:pt idx="21">
                        <c:v>6</c:v>
                      </c:pt>
                      <c:pt idx="22">
                        <c:v>6</c:v>
                      </c:pt>
                      <c:pt idx="23">
                        <c:v>7</c:v>
                      </c:pt>
                      <c:pt idx="24">
                        <c:v>8</c:v>
                      </c:pt>
                      <c:pt idx="25">
                        <c:v>8</c:v>
                      </c:pt>
                      <c:pt idx="26">
                        <c:v>8</c:v>
                      </c:pt>
                      <c:pt idx="27">
                        <c:v>8</c:v>
                      </c:pt>
                      <c:pt idx="28">
                        <c:v>9</c:v>
                      </c:pt>
                      <c:pt idx="29">
                        <c:v>9</c:v>
                      </c:pt>
                      <c:pt idx="30">
                        <c:v>8</c:v>
                      </c:pt>
                      <c:pt idx="31">
                        <c:v>8</c:v>
                      </c:pt>
                      <c:pt idx="32">
                        <c:v>8</c:v>
                      </c:pt>
                      <c:pt idx="33">
                        <c:v>8</c:v>
                      </c:pt>
                      <c:pt idx="34">
                        <c:v>8</c:v>
                      </c:pt>
                      <c:pt idx="35">
                        <c:v>8</c:v>
                      </c:pt>
                    </c:numCache>
                  </c:numRef>
                </c:val>
                <c:smooth val="0"/>
                <c:extLst xmlns:c15="http://schemas.microsoft.com/office/drawing/2012/chart">
                  <c:ext xmlns:c16="http://schemas.microsoft.com/office/drawing/2014/chart" uri="{C3380CC4-5D6E-409C-BE32-E72D297353CC}">
                    <c16:uniqueId val="{0000001E-456D-44C1-AED0-4689E338B203}"/>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契約社数推移!$AJ$4</c15:sqref>
                        </c15:formulaRef>
                      </c:ext>
                    </c:extLst>
                    <c:strCache>
                      <c:ptCount val="1"/>
                      <c:pt idx="0">
                        <c:v>Spain</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契約社数推移!$AJ$5:$AJ$89</c15:sqref>
                        </c15:formulaRef>
                      </c:ext>
                    </c:extLst>
                    <c:numCache>
                      <c:formatCode>#,##0_ ;[Red]\-#,##0\ </c:formatCode>
                      <c:ptCount val="36"/>
                      <c:pt idx="0">
                        <c:v>4</c:v>
                      </c:pt>
                      <c:pt idx="1">
                        <c:v>4</c:v>
                      </c:pt>
                      <c:pt idx="2">
                        <c:v>4</c:v>
                      </c:pt>
                      <c:pt idx="3">
                        <c:v>4</c:v>
                      </c:pt>
                      <c:pt idx="4">
                        <c:v>4</c:v>
                      </c:pt>
                      <c:pt idx="5">
                        <c:v>4</c:v>
                      </c:pt>
                      <c:pt idx="6">
                        <c:v>4</c:v>
                      </c:pt>
                      <c:pt idx="7">
                        <c:v>4</c:v>
                      </c:pt>
                      <c:pt idx="8">
                        <c:v>4</c:v>
                      </c:pt>
                      <c:pt idx="9">
                        <c:v>4</c:v>
                      </c:pt>
                      <c:pt idx="10">
                        <c:v>5</c:v>
                      </c:pt>
                      <c:pt idx="11">
                        <c:v>5</c:v>
                      </c:pt>
                      <c:pt idx="12">
                        <c:v>5</c:v>
                      </c:pt>
                      <c:pt idx="13">
                        <c:v>5</c:v>
                      </c:pt>
                      <c:pt idx="14">
                        <c:v>5</c:v>
                      </c:pt>
                      <c:pt idx="15">
                        <c:v>5</c:v>
                      </c:pt>
                      <c:pt idx="16">
                        <c:v>5</c:v>
                      </c:pt>
                      <c:pt idx="17">
                        <c:v>5</c:v>
                      </c:pt>
                      <c:pt idx="18">
                        <c:v>5</c:v>
                      </c:pt>
                      <c:pt idx="19">
                        <c:v>5</c:v>
                      </c:pt>
                      <c:pt idx="20">
                        <c:v>6</c:v>
                      </c:pt>
                      <c:pt idx="21">
                        <c:v>6</c:v>
                      </c:pt>
                      <c:pt idx="22">
                        <c:v>6</c:v>
                      </c:pt>
                      <c:pt idx="23">
                        <c:v>6</c:v>
                      </c:pt>
                      <c:pt idx="24">
                        <c:v>6</c:v>
                      </c:pt>
                      <c:pt idx="25">
                        <c:v>6</c:v>
                      </c:pt>
                      <c:pt idx="26">
                        <c:v>6</c:v>
                      </c:pt>
                      <c:pt idx="27">
                        <c:v>6</c:v>
                      </c:pt>
                      <c:pt idx="28">
                        <c:v>6</c:v>
                      </c:pt>
                      <c:pt idx="29">
                        <c:v>5</c:v>
                      </c:pt>
                      <c:pt idx="30">
                        <c:v>5</c:v>
                      </c:pt>
                      <c:pt idx="31">
                        <c:v>5</c:v>
                      </c:pt>
                      <c:pt idx="32">
                        <c:v>5</c:v>
                      </c:pt>
                      <c:pt idx="33">
                        <c:v>6</c:v>
                      </c:pt>
                      <c:pt idx="34">
                        <c:v>7</c:v>
                      </c:pt>
                      <c:pt idx="35">
                        <c:v>7</c:v>
                      </c:pt>
                    </c:numCache>
                  </c:numRef>
                </c:val>
                <c:smooth val="0"/>
                <c:extLst xmlns:c15="http://schemas.microsoft.com/office/drawing/2012/chart">
                  <c:ext xmlns:c16="http://schemas.microsoft.com/office/drawing/2014/chart" uri="{C3380CC4-5D6E-409C-BE32-E72D297353CC}">
                    <c16:uniqueId val="{0000001F-456D-44C1-AED0-4689E338B203}"/>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契約社数推移!$AK$4</c15:sqref>
                        </c15:formulaRef>
                      </c:ext>
                    </c:extLst>
                    <c:strCache>
                      <c:ptCount val="1"/>
                      <c:pt idx="0">
                        <c:v>Finland</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契約社数推移!$AK$5:$AK$89</c15:sqref>
                        </c15:formulaRef>
                      </c:ext>
                    </c:extLst>
                    <c:numCache>
                      <c:formatCode>#,##0_ ;[Red]\-#,##0\ </c:formatCode>
                      <c:ptCount val="36"/>
                      <c:pt idx="0">
                        <c:v>1</c:v>
                      </c:pt>
                      <c:pt idx="1">
                        <c:v>2</c:v>
                      </c:pt>
                      <c:pt idx="2">
                        <c:v>2</c:v>
                      </c:pt>
                      <c:pt idx="3">
                        <c:v>2</c:v>
                      </c:pt>
                      <c:pt idx="4">
                        <c:v>2</c:v>
                      </c:pt>
                      <c:pt idx="5">
                        <c:v>2</c:v>
                      </c:pt>
                      <c:pt idx="6">
                        <c:v>2</c:v>
                      </c:pt>
                      <c:pt idx="7">
                        <c:v>2</c:v>
                      </c:pt>
                      <c:pt idx="8">
                        <c:v>2</c:v>
                      </c:pt>
                      <c:pt idx="9">
                        <c:v>2</c:v>
                      </c:pt>
                      <c:pt idx="10">
                        <c:v>2</c:v>
                      </c:pt>
                      <c:pt idx="11">
                        <c:v>2</c:v>
                      </c:pt>
                      <c:pt idx="12">
                        <c:v>2</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2</c:v>
                      </c:pt>
                      <c:pt idx="31">
                        <c:v>2</c:v>
                      </c:pt>
                      <c:pt idx="32">
                        <c:v>3</c:v>
                      </c:pt>
                      <c:pt idx="33">
                        <c:v>4</c:v>
                      </c:pt>
                      <c:pt idx="34">
                        <c:v>4</c:v>
                      </c:pt>
                      <c:pt idx="35">
                        <c:v>4</c:v>
                      </c:pt>
                    </c:numCache>
                  </c:numRef>
                </c:val>
                <c:smooth val="0"/>
                <c:extLst xmlns:c15="http://schemas.microsoft.com/office/drawing/2012/chart">
                  <c:ext xmlns:c16="http://schemas.microsoft.com/office/drawing/2014/chart" uri="{C3380CC4-5D6E-409C-BE32-E72D297353CC}">
                    <c16:uniqueId val="{00000020-456D-44C1-AED0-4689E338B203}"/>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契約社数推移!$AL$4</c15:sqref>
                        </c15:formulaRef>
                      </c:ext>
                    </c:extLst>
                    <c:strCache>
                      <c:ptCount val="1"/>
                      <c:pt idx="0">
                        <c:v>Russia</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契約社数推移!$AL$5:$AL$89</c15:sqref>
                        </c15:formulaRef>
                      </c:ext>
                    </c:extLst>
                    <c:numCache>
                      <c:formatCode>#,##0_ ;[Red]\-#,##0\ </c:formatCode>
                      <c:ptCount val="36"/>
                      <c:pt idx="0">
                        <c:v>3</c:v>
                      </c:pt>
                      <c:pt idx="1">
                        <c:v>3</c:v>
                      </c:pt>
                      <c:pt idx="2">
                        <c:v>3</c:v>
                      </c:pt>
                      <c:pt idx="3">
                        <c:v>3</c:v>
                      </c:pt>
                      <c:pt idx="4">
                        <c:v>3</c:v>
                      </c:pt>
                      <c:pt idx="5">
                        <c:v>3</c:v>
                      </c:pt>
                      <c:pt idx="6">
                        <c:v>3</c:v>
                      </c:pt>
                      <c:pt idx="7">
                        <c:v>3</c:v>
                      </c:pt>
                      <c:pt idx="8">
                        <c:v>2</c:v>
                      </c:pt>
                      <c:pt idx="9">
                        <c:v>2</c:v>
                      </c:pt>
                      <c:pt idx="10">
                        <c:v>2</c:v>
                      </c:pt>
                      <c:pt idx="11">
                        <c:v>2</c:v>
                      </c:pt>
                      <c:pt idx="12">
                        <c:v>2</c:v>
                      </c:pt>
                      <c:pt idx="13">
                        <c:v>2</c:v>
                      </c:pt>
                      <c:pt idx="14">
                        <c:v>2</c:v>
                      </c:pt>
                      <c:pt idx="15">
                        <c:v>2</c:v>
                      </c:pt>
                      <c:pt idx="16">
                        <c:v>2</c:v>
                      </c:pt>
                      <c:pt idx="17">
                        <c:v>2</c:v>
                      </c:pt>
                      <c:pt idx="18">
                        <c:v>2</c:v>
                      </c:pt>
                      <c:pt idx="19">
                        <c:v>2</c:v>
                      </c:pt>
                      <c:pt idx="20">
                        <c:v>2</c:v>
                      </c:pt>
                      <c:pt idx="21">
                        <c:v>1</c:v>
                      </c:pt>
                      <c:pt idx="22">
                        <c:v>1</c:v>
                      </c:pt>
                      <c:pt idx="23">
                        <c:v>2</c:v>
                      </c:pt>
                      <c:pt idx="24">
                        <c:v>2</c:v>
                      </c:pt>
                      <c:pt idx="25">
                        <c:v>2</c:v>
                      </c:pt>
                      <c:pt idx="26">
                        <c:v>2</c:v>
                      </c:pt>
                      <c:pt idx="27">
                        <c:v>2</c:v>
                      </c:pt>
                      <c:pt idx="28">
                        <c:v>2</c:v>
                      </c:pt>
                      <c:pt idx="29">
                        <c:v>2</c:v>
                      </c:pt>
                      <c:pt idx="30">
                        <c:v>2</c:v>
                      </c:pt>
                      <c:pt idx="31">
                        <c:v>2</c:v>
                      </c:pt>
                      <c:pt idx="32">
                        <c:v>2</c:v>
                      </c:pt>
                      <c:pt idx="33">
                        <c:v>2</c:v>
                      </c:pt>
                      <c:pt idx="34">
                        <c:v>2</c:v>
                      </c:pt>
                      <c:pt idx="35">
                        <c:v>3</c:v>
                      </c:pt>
                    </c:numCache>
                  </c:numRef>
                </c:val>
                <c:smooth val="0"/>
                <c:extLst xmlns:c15="http://schemas.microsoft.com/office/drawing/2012/chart">
                  <c:ext xmlns:c16="http://schemas.microsoft.com/office/drawing/2014/chart" uri="{C3380CC4-5D6E-409C-BE32-E72D297353CC}">
                    <c16:uniqueId val="{00000021-456D-44C1-AED0-4689E338B203}"/>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契約社数推移!$AM$4</c15:sqref>
                        </c15:formulaRef>
                      </c:ext>
                    </c:extLst>
                    <c:strCache>
                      <c:ptCount val="1"/>
                      <c:pt idx="0">
                        <c:v>Poland</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契約社数推移!$AM$5:$AM$89</c15:sqref>
                        </c15:formulaRef>
                      </c:ext>
                    </c:extLst>
                    <c:numCache>
                      <c:formatCode>#,##0_ ;[Red]\-#,##0\ </c:formatCode>
                      <c:ptCount val="36"/>
                      <c:pt idx="0">
                        <c:v>1</c:v>
                      </c:pt>
                      <c:pt idx="1">
                        <c:v>1</c:v>
                      </c:pt>
                      <c:pt idx="2">
                        <c:v>1</c:v>
                      </c:pt>
                      <c:pt idx="3">
                        <c:v>1</c:v>
                      </c:pt>
                      <c:pt idx="4">
                        <c:v>1</c:v>
                      </c:pt>
                      <c:pt idx="5">
                        <c:v>1</c:v>
                      </c:pt>
                      <c:pt idx="6">
                        <c:v>1</c:v>
                      </c:pt>
                      <c:pt idx="7">
                        <c:v>1</c:v>
                      </c:pt>
                      <c:pt idx="8">
                        <c:v>1</c:v>
                      </c:pt>
                      <c:pt idx="9">
                        <c:v>1</c:v>
                      </c:pt>
                      <c:pt idx="10">
                        <c:v>2</c:v>
                      </c:pt>
                      <c:pt idx="11">
                        <c:v>2</c:v>
                      </c:pt>
                      <c:pt idx="12">
                        <c:v>2</c:v>
                      </c:pt>
                      <c:pt idx="13">
                        <c:v>2</c:v>
                      </c:pt>
                      <c:pt idx="14">
                        <c:v>2</c:v>
                      </c:pt>
                      <c:pt idx="15">
                        <c:v>3</c:v>
                      </c:pt>
                      <c:pt idx="16">
                        <c:v>3</c:v>
                      </c:pt>
                      <c:pt idx="17">
                        <c:v>3</c:v>
                      </c:pt>
                      <c:pt idx="18">
                        <c:v>3</c:v>
                      </c:pt>
                      <c:pt idx="19">
                        <c:v>3</c:v>
                      </c:pt>
                      <c:pt idx="20">
                        <c:v>4</c:v>
                      </c:pt>
                      <c:pt idx="21">
                        <c:v>4</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numCache>
                  </c:numRef>
                </c:val>
                <c:smooth val="0"/>
                <c:extLst xmlns:c15="http://schemas.microsoft.com/office/drawing/2012/chart">
                  <c:ext xmlns:c16="http://schemas.microsoft.com/office/drawing/2014/chart" uri="{C3380CC4-5D6E-409C-BE32-E72D297353CC}">
                    <c16:uniqueId val="{00000022-456D-44C1-AED0-4689E338B203}"/>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契約社数推移!$AN$4</c15:sqref>
                        </c15:formulaRef>
                      </c:ext>
                    </c:extLst>
                    <c:strCache>
                      <c:ptCount val="1"/>
                      <c:pt idx="0">
                        <c:v>Czech Republic</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契約社数推移!$AN$5:$AN$89</c15:sqref>
                        </c15:formulaRef>
                      </c:ext>
                    </c:extLst>
                    <c:numCache>
                      <c:formatCode>#,##0_ ;[Red]\-#,##0\ </c:formatCode>
                      <c:ptCount val="36"/>
                      <c:pt idx="0">
                        <c:v>3</c:v>
                      </c:pt>
                      <c:pt idx="1">
                        <c:v>3</c:v>
                      </c:pt>
                      <c:pt idx="2">
                        <c:v>3</c:v>
                      </c:pt>
                      <c:pt idx="3">
                        <c:v>3</c:v>
                      </c:pt>
                      <c:pt idx="4">
                        <c:v>3</c:v>
                      </c:pt>
                      <c:pt idx="5">
                        <c:v>3</c:v>
                      </c:pt>
                      <c:pt idx="6">
                        <c:v>3</c:v>
                      </c:pt>
                      <c:pt idx="7">
                        <c:v>3</c:v>
                      </c:pt>
                      <c:pt idx="8">
                        <c:v>3</c:v>
                      </c:pt>
                      <c:pt idx="9">
                        <c:v>3</c:v>
                      </c:pt>
                      <c:pt idx="10">
                        <c:v>4</c:v>
                      </c:pt>
                      <c:pt idx="11">
                        <c:v>4</c:v>
                      </c:pt>
                      <c:pt idx="12">
                        <c:v>4</c:v>
                      </c:pt>
                      <c:pt idx="13">
                        <c:v>4</c:v>
                      </c:pt>
                      <c:pt idx="14">
                        <c:v>4</c:v>
                      </c:pt>
                      <c:pt idx="15">
                        <c:v>4</c:v>
                      </c:pt>
                      <c:pt idx="16">
                        <c:v>4</c:v>
                      </c:pt>
                      <c:pt idx="17">
                        <c:v>4</c:v>
                      </c:pt>
                      <c:pt idx="18">
                        <c:v>4</c:v>
                      </c:pt>
                      <c:pt idx="19">
                        <c:v>4</c:v>
                      </c:pt>
                      <c:pt idx="20">
                        <c:v>4</c:v>
                      </c:pt>
                      <c:pt idx="21">
                        <c:v>4</c:v>
                      </c:pt>
                      <c:pt idx="22">
                        <c:v>4</c:v>
                      </c:pt>
                      <c:pt idx="23">
                        <c:v>3</c:v>
                      </c:pt>
                      <c:pt idx="24">
                        <c:v>3</c:v>
                      </c:pt>
                      <c:pt idx="25">
                        <c:v>3</c:v>
                      </c:pt>
                      <c:pt idx="26">
                        <c:v>3</c:v>
                      </c:pt>
                      <c:pt idx="27">
                        <c:v>3</c:v>
                      </c:pt>
                      <c:pt idx="28">
                        <c:v>3</c:v>
                      </c:pt>
                      <c:pt idx="29">
                        <c:v>3</c:v>
                      </c:pt>
                      <c:pt idx="30">
                        <c:v>3</c:v>
                      </c:pt>
                      <c:pt idx="31">
                        <c:v>3</c:v>
                      </c:pt>
                      <c:pt idx="32">
                        <c:v>3</c:v>
                      </c:pt>
                      <c:pt idx="33">
                        <c:v>3</c:v>
                      </c:pt>
                      <c:pt idx="34">
                        <c:v>3</c:v>
                      </c:pt>
                      <c:pt idx="35">
                        <c:v>3</c:v>
                      </c:pt>
                    </c:numCache>
                  </c:numRef>
                </c:val>
                <c:smooth val="0"/>
                <c:extLst xmlns:c15="http://schemas.microsoft.com/office/drawing/2012/chart">
                  <c:ext xmlns:c16="http://schemas.microsoft.com/office/drawing/2014/chart" uri="{C3380CC4-5D6E-409C-BE32-E72D297353CC}">
                    <c16:uniqueId val="{00000023-456D-44C1-AED0-4689E338B203}"/>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契約社数推移!$AO$4</c15:sqref>
                        </c15:formulaRef>
                      </c:ext>
                    </c:extLst>
                    <c:strCache>
                      <c:ptCount val="1"/>
                      <c:pt idx="0">
                        <c:v>Denmark</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契約社数推移!$AO$5:$AO$89</c15:sqref>
                        </c15:formulaRef>
                      </c:ext>
                    </c:extLst>
                    <c:numCache>
                      <c:formatCode>#,##0_ ;[Red]\-#,##0\ </c:formatCode>
                      <c:ptCount val="36"/>
                      <c:pt idx="0">
                        <c:v>1</c:v>
                      </c:pt>
                      <c:pt idx="1">
                        <c:v>1</c:v>
                      </c:pt>
                      <c:pt idx="2">
                        <c:v>1</c:v>
                      </c:pt>
                      <c:pt idx="3">
                        <c:v>1</c:v>
                      </c:pt>
                      <c:pt idx="4">
                        <c:v>1</c:v>
                      </c:pt>
                      <c:pt idx="5">
                        <c:v>1</c:v>
                      </c:pt>
                      <c:pt idx="6">
                        <c:v>1</c:v>
                      </c:pt>
                      <c:pt idx="7">
                        <c:v>2</c:v>
                      </c:pt>
                      <c:pt idx="8">
                        <c:v>2</c:v>
                      </c:pt>
                      <c:pt idx="9">
                        <c:v>2</c:v>
                      </c:pt>
                      <c:pt idx="10">
                        <c:v>2</c:v>
                      </c:pt>
                      <c:pt idx="11">
                        <c:v>2</c:v>
                      </c:pt>
                      <c:pt idx="12">
                        <c:v>2</c:v>
                      </c:pt>
                      <c:pt idx="13">
                        <c:v>2</c:v>
                      </c:pt>
                      <c:pt idx="14">
                        <c:v>2</c:v>
                      </c:pt>
                      <c:pt idx="15">
                        <c:v>2</c:v>
                      </c:pt>
                      <c:pt idx="16">
                        <c:v>2</c:v>
                      </c:pt>
                      <c:pt idx="17">
                        <c:v>2</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2</c:v>
                      </c:pt>
                      <c:pt idx="33">
                        <c:v>3</c:v>
                      </c:pt>
                      <c:pt idx="34">
                        <c:v>3</c:v>
                      </c:pt>
                      <c:pt idx="35">
                        <c:v>3</c:v>
                      </c:pt>
                    </c:numCache>
                  </c:numRef>
                </c:val>
                <c:smooth val="0"/>
                <c:extLst xmlns:c15="http://schemas.microsoft.com/office/drawing/2012/chart">
                  <c:ext xmlns:c16="http://schemas.microsoft.com/office/drawing/2014/chart" uri="{C3380CC4-5D6E-409C-BE32-E72D297353CC}">
                    <c16:uniqueId val="{00000024-456D-44C1-AED0-4689E338B203}"/>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契約社数推移!$AP$4</c15:sqref>
                        </c15:formulaRef>
                      </c:ext>
                    </c:extLst>
                    <c:strCache>
                      <c:ptCount val="1"/>
                      <c:pt idx="0">
                        <c:v>Norway</c:v>
                      </c:pt>
                    </c:strCache>
                  </c:strRef>
                </c:tx>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契約社数推移!$AP$5:$AP$89</c15:sqref>
                        </c15:formulaRef>
                      </c:ext>
                    </c:extLst>
                    <c:numCache>
                      <c:formatCode>#,##0_ ;[Red]\-#,##0\ </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1</c:v>
                      </c:pt>
                      <c:pt idx="34">
                        <c:v>2</c:v>
                      </c:pt>
                      <c:pt idx="35">
                        <c:v>2</c:v>
                      </c:pt>
                    </c:numCache>
                  </c:numRef>
                </c:val>
                <c:smooth val="0"/>
                <c:extLst xmlns:c15="http://schemas.microsoft.com/office/drawing/2012/chart">
                  <c:ext xmlns:c16="http://schemas.microsoft.com/office/drawing/2014/chart" uri="{C3380CC4-5D6E-409C-BE32-E72D297353CC}">
                    <c16:uniqueId val="{00000025-456D-44C1-AED0-4689E338B203}"/>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契約社数推移!$AQ$4</c15:sqref>
                        </c15:formulaRef>
                      </c:ext>
                    </c:extLst>
                    <c:strCache>
                      <c:ptCount val="1"/>
                      <c:pt idx="0">
                        <c:v>Hungary</c:v>
                      </c:pt>
                    </c:strCache>
                  </c:strRef>
                </c:tx>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契約社数推移!$AQ$5:$AQ$89</c15:sqref>
                        </c15:formulaRef>
                      </c:ext>
                    </c:extLst>
                    <c:numCache>
                      <c:formatCode>#,##0_ ;[Red]\-#,##0\ </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2</c:v>
                      </c:pt>
                      <c:pt idx="33">
                        <c:v>2</c:v>
                      </c:pt>
                      <c:pt idx="34">
                        <c:v>2</c:v>
                      </c:pt>
                      <c:pt idx="35">
                        <c:v>2</c:v>
                      </c:pt>
                    </c:numCache>
                  </c:numRef>
                </c:val>
                <c:smooth val="0"/>
                <c:extLst xmlns:c15="http://schemas.microsoft.com/office/drawing/2012/chart">
                  <c:ext xmlns:c16="http://schemas.microsoft.com/office/drawing/2014/chart" uri="{C3380CC4-5D6E-409C-BE32-E72D297353CC}">
                    <c16:uniqueId val="{00000026-456D-44C1-AED0-4689E338B203}"/>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契約社数推移!$AR$4</c15:sqref>
                        </c15:formulaRef>
                      </c:ext>
                    </c:extLst>
                    <c:strCache>
                      <c:ptCount val="1"/>
                      <c:pt idx="0">
                        <c:v>Liechtenstein</c:v>
                      </c:pt>
                    </c:strCache>
                  </c:strRef>
                </c:tx>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契約社数推移!$AR$5:$AR$89</c15:sqref>
                        </c15:formulaRef>
                      </c:ext>
                    </c:extLst>
                    <c:numCache>
                      <c:formatCode>#,##0_ ;[Red]\-#,##0\ </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numCache>
                  </c:numRef>
                </c:val>
                <c:smooth val="0"/>
                <c:extLst xmlns:c15="http://schemas.microsoft.com/office/drawing/2012/chart">
                  <c:ext xmlns:c16="http://schemas.microsoft.com/office/drawing/2014/chart" uri="{C3380CC4-5D6E-409C-BE32-E72D297353CC}">
                    <c16:uniqueId val="{00000027-456D-44C1-AED0-4689E338B203}"/>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契約社数推移!$AS$4</c15:sqref>
                        </c15:formulaRef>
                      </c:ext>
                    </c:extLst>
                    <c:strCache>
                      <c:ptCount val="1"/>
                      <c:pt idx="0">
                        <c:v>Slovakia</c:v>
                      </c:pt>
                    </c:strCache>
                  </c:strRef>
                </c:tx>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契約社数推移!$AS$5:$AS$89</c15:sqref>
                        </c15:formulaRef>
                      </c:ext>
                    </c:extLst>
                    <c:numCache>
                      <c:formatCode>#,##0_ ;[Red]\-#,##0\ </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1</c:v>
                      </c:pt>
                      <c:pt idx="22">
                        <c:v>1</c:v>
                      </c:pt>
                      <c:pt idx="23">
                        <c:v>1</c:v>
                      </c:pt>
                      <c:pt idx="24">
                        <c:v>1</c:v>
                      </c:pt>
                      <c:pt idx="25">
                        <c:v>1</c:v>
                      </c:pt>
                      <c:pt idx="26">
                        <c:v>1</c:v>
                      </c:pt>
                      <c:pt idx="27">
                        <c:v>1</c:v>
                      </c:pt>
                      <c:pt idx="28">
                        <c:v>1</c:v>
                      </c:pt>
                      <c:pt idx="29">
                        <c:v>1</c:v>
                      </c:pt>
                      <c:pt idx="30">
                        <c:v>1</c:v>
                      </c:pt>
                      <c:pt idx="31">
                        <c:v>2</c:v>
                      </c:pt>
                      <c:pt idx="32">
                        <c:v>1</c:v>
                      </c:pt>
                      <c:pt idx="33">
                        <c:v>1</c:v>
                      </c:pt>
                      <c:pt idx="34">
                        <c:v>1</c:v>
                      </c:pt>
                      <c:pt idx="35">
                        <c:v>1</c:v>
                      </c:pt>
                    </c:numCache>
                  </c:numRef>
                </c:val>
                <c:smooth val="0"/>
                <c:extLst xmlns:c15="http://schemas.microsoft.com/office/drawing/2012/chart">
                  <c:ext xmlns:c16="http://schemas.microsoft.com/office/drawing/2014/chart" uri="{C3380CC4-5D6E-409C-BE32-E72D297353CC}">
                    <c16:uniqueId val="{00000028-456D-44C1-AED0-4689E338B203}"/>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契約社数推移!$AT$4</c15:sqref>
                        </c15:formulaRef>
                      </c:ext>
                    </c:extLst>
                    <c:strCache>
                      <c:ptCount val="1"/>
                      <c:pt idx="0">
                        <c:v>Lithuania</c:v>
                      </c:pt>
                    </c:strCache>
                  </c:strRef>
                </c:tx>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契約社数推移!$AT$5:$AT$89</c15:sqref>
                        </c15:formulaRef>
                      </c:ext>
                    </c:extLst>
                    <c:numCache>
                      <c:formatCode>General</c:formatCode>
                      <c:ptCount val="36"/>
                      <c:pt idx="12" formatCode="#,##0_ ;[Red]\-#,##0\ ">
                        <c:v>0</c:v>
                      </c:pt>
                      <c:pt idx="13" formatCode="#,##0_ ;[Red]\-#,##0\ ">
                        <c:v>0</c:v>
                      </c:pt>
                      <c:pt idx="14" formatCode="#,##0_ ;[Red]\-#,##0\ ">
                        <c:v>0</c:v>
                      </c:pt>
                      <c:pt idx="15" formatCode="#,##0_ ;[Red]\-#,##0\ ">
                        <c:v>0</c:v>
                      </c:pt>
                      <c:pt idx="16" formatCode="#,##0_ ;[Red]\-#,##0\ ">
                        <c:v>0</c:v>
                      </c:pt>
                      <c:pt idx="17" formatCode="#,##0_ ;[Red]\-#,##0\ ">
                        <c:v>0</c:v>
                      </c:pt>
                      <c:pt idx="18" formatCode="#,##0_ ;[Red]\-#,##0\ ">
                        <c:v>0</c:v>
                      </c:pt>
                      <c:pt idx="19" formatCode="#,##0_ ;[Red]\-#,##0\ ">
                        <c:v>0</c:v>
                      </c:pt>
                      <c:pt idx="20" formatCode="#,##0_ ;[Red]\-#,##0\ ">
                        <c:v>0</c:v>
                      </c:pt>
                      <c:pt idx="21" formatCode="#,##0_ ;[Red]\-#,##0\ ">
                        <c:v>0</c:v>
                      </c:pt>
                      <c:pt idx="22" formatCode="#,##0_ ;[Red]\-#,##0\ ">
                        <c:v>1</c:v>
                      </c:pt>
                      <c:pt idx="23" formatCode="#,##0_ ;[Red]\-#,##0\ ">
                        <c:v>1</c:v>
                      </c:pt>
                      <c:pt idx="24" formatCode="#,##0_ ;[Red]\-#,##0\ ">
                        <c:v>1</c:v>
                      </c:pt>
                      <c:pt idx="25" formatCode="#,##0_ ;[Red]\-#,##0\ ">
                        <c:v>1</c:v>
                      </c:pt>
                      <c:pt idx="26" formatCode="#,##0_ ;[Red]\-#,##0\ ">
                        <c:v>1</c:v>
                      </c:pt>
                      <c:pt idx="27" formatCode="#,##0_ ;[Red]\-#,##0\ ">
                        <c:v>1</c:v>
                      </c:pt>
                      <c:pt idx="28" formatCode="#,##0_ ;[Red]\-#,##0\ ">
                        <c:v>1</c:v>
                      </c:pt>
                      <c:pt idx="29" formatCode="#,##0_ ;[Red]\-#,##0\ ">
                        <c:v>1</c:v>
                      </c:pt>
                      <c:pt idx="30" formatCode="#,##0_ ;[Red]\-#,##0\ ">
                        <c:v>1</c:v>
                      </c:pt>
                      <c:pt idx="31" formatCode="#,##0_ ;[Red]\-#,##0\ ">
                        <c:v>1</c:v>
                      </c:pt>
                      <c:pt idx="32" formatCode="#,##0_ ;[Red]\-#,##0\ ">
                        <c:v>1</c:v>
                      </c:pt>
                      <c:pt idx="33" formatCode="#,##0_ ;[Red]\-#,##0\ ">
                        <c:v>1</c:v>
                      </c:pt>
                      <c:pt idx="34" formatCode="#,##0_ ;[Red]\-#,##0\ ">
                        <c:v>1</c:v>
                      </c:pt>
                      <c:pt idx="35" formatCode="#,##0_ ;[Red]\-#,##0\ ">
                        <c:v>1</c:v>
                      </c:pt>
                    </c:numCache>
                  </c:numRef>
                </c:val>
                <c:smooth val="0"/>
                <c:extLst xmlns:c15="http://schemas.microsoft.com/office/drawing/2012/chart">
                  <c:ext xmlns:c16="http://schemas.microsoft.com/office/drawing/2014/chart" uri="{C3380CC4-5D6E-409C-BE32-E72D297353CC}">
                    <c16:uniqueId val="{00000029-456D-44C1-AED0-4689E338B203}"/>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契約社数推移!$AU$4</c15:sqref>
                        </c15:formulaRef>
                      </c:ext>
                    </c:extLst>
                    <c:strCache>
                      <c:ptCount val="1"/>
                      <c:pt idx="0">
                        <c:v>Ireland</c:v>
                      </c:pt>
                    </c:strCache>
                  </c:strRef>
                </c:tx>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契約社数推移!$AU$5:$AU$89</c15:sqref>
                        </c15:formulaRef>
                      </c:ext>
                    </c:extLst>
                    <c:numCache>
                      <c:formatCode>General</c:formatCode>
                      <c:ptCount val="36"/>
                      <c:pt idx="24" formatCode="#,##0_ ;[Red]\-#,##0\ ">
                        <c:v>0</c:v>
                      </c:pt>
                      <c:pt idx="25" formatCode="#,##0_ ;[Red]\-#,##0\ ">
                        <c:v>0</c:v>
                      </c:pt>
                      <c:pt idx="26" formatCode="#,##0_ ;[Red]\-#,##0\ ">
                        <c:v>0</c:v>
                      </c:pt>
                      <c:pt idx="27" formatCode="#,##0_ ;[Red]\-#,##0\ ">
                        <c:v>0</c:v>
                      </c:pt>
                      <c:pt idx="28" formatCode="#,##0_ ;[Red]\-#,##0\ ">
                        <c:v>0</c:v>
                      </c:pt>
                      <c:pt idx="29" formatCode="#,##0_ ;[Red]\-#,##0\ ">
                        <c:v>0</c:v>
                      </c:pt>
                      <c:pt idx="30" formatCode="#,##0_ ;[Red]\-#,##0\ ">
                        <c:v>1</c:v>
                      </c:pt>
                      <c:pt idx="31" formatCode="#,##0_ ;[Red]\-#,##0\ ">
                        <c:v>1</c:v>
                      </c:pt>
                      <c:pt idx="32" formatCode="#,##0_ ;[Red]\-#,##0\ ">
                        <c:v>1</c:v>
                      </c:pt>
                      <c:pt idx="33" formatCode="#,##0_ ;[Red]\-#,##0\ ">
                        <c:v>1</c:v>
                      </c:pt>
                      <c:pt idx="34" formatCode="#,##0_ ;[Red]\-#,##0\ ">
                        <c:v>1</c:v>
                      </c:pt>
                      <c:pt idx="35" formatCode="#,##0_ ;[Red]\-#,##0\ ">
                        <c:v>1</c:v>
                      </c:pt>
                    </c:numCache>
                  </c:numRef>
                </c:val>
                <c:smooth val="0"/>
                <c:extLst xmlns:c15="http://schemas.microsoft.com/office/drawing/2012/chart">
                  <c:ext xmlns:c16="http://schemas.microsoft.com/office/drawing/2014/chart" uri="{C3380CC4-5D6E-409C-BE32-E72D297353CC}">
                    <c16:uniqueId val="{0000002A-456D-44C1-AED0-4689E338B203}"/>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契約社数推移!$AV$4</c15:sqref>
                        </c15:formulaRef>
                      </c:ext>
                    </c:extLst>
                    <c:strCache>
                      <c:ptCount val="1"/>
                      <c:pt idx="0">
                        <c:v>Luxembourg</c:v>
                      </c:pt>
                    </c:strCache>
                  </c:strRef>
                </c:tx>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契約社数推移!$AV$5:$AV$89</c15:sqref>
                        </c15:formulaRef>
                      </c:ext>
                    </c:extLst>
                    <c:numCache>
                      <c:formatCode>General</c:formatCode>
                      <c:ptCount val="36"/>
                      <c:pt idx="24" formatCode="#,##0_ ;[Red]\-#,##0\ ">
                        <c:v>0</c:v>
                      </c:pt>
                      <c:pt idx="25" formatCode="#,##0_ ;[Red]\-#,##0\ ">
                        <c:v>1</c:v>
                      </c:pt>
                      <c:pt idx="26" formatCode="#,##0_ ;[Red]\-#,##0\ ">
                        <c:v>1</c:v>
                      </c:pt>
                      <c:pt idx="27" formatCode="#,##0_ ;[Red]\-#,##0\ ">
                        <c:v>1</c:v>
                      </c:pt>
                      <c:pt idx="28" formatCode="#,##0_ ;[Red]\-#,##0\ ">
                        <c:v>1</c:v>
                      </c:pt>
                      <c:pt idx="29" formatCode="#,##0_ ;[Red]\-#,##0\ ">
                        <c:v>1</c:v>
                      </c:pt>
                      <c:pt idx="30" formatCode="#,##0_ ;[Red]\-#,##0\ ">
                        <c:v>1</c:v>
                      </c:pt>
                      <c:pt idx="31" formatCode="#,##0_ ;[Red]\-#,##0\ ">
                        <c:v>1</c:v>
                      </c:pt>
                      <c:pt idx="32" formatCode="#,##0_ ;[Red]\-#,##0\ ">
                        <c:v>1</c:v>
                      </c:pt>
                      <c:pt idx="33" formatCode="#,##0_ ;[Red]\-#,##0\ ">
                        <c:v>1</c:v>
                      </c:pt>
                      <c:pt idx="34" formatCode="#,##0_ ;[Red]\-#,##0\ ">
                        <c:v>1</c:v>
                      </c:pt>
                      <c:pt idx="35" formatCode="#,##0_ ;[Red]\-#,##0\ ">
                        <c:v>1</c:v>
                      </c:pt>
                    </c:numCache>
                  </c:numRef>
                </c:val>
                <c:smooth val="0"/>
                <c:extLst xmlns:c15="http://schemas.microsoft.com/office/drawing/2012/chart">
                  <c:ext xmlns:c16="http://schemas.microsoft.com/office/drawing/2014/chart" uri="{C3380CC4-5D6E-409C-BE32-E72D297353CC}">
                    <c16:uniqueId val="{0000002B-456D-44C1-AED0-4689E338B203}"/>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契約社数推移!$AW$4</c15:sqref>
                        </c15:formulaRef>
                      </c:ext>
                    </c:extLst>
                    <c:strCache>
                      <c:ptCount val="1"/>
                      <c:pt idx="0">
                        <c:v>Slovenia</c:v>
                      </c:pt>
                    </c:strCache>
                  </c:strRef>
                </c:tx>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契約社数推移!$AW$5:$AW$89</c15:sqref>
                        </c15:formulaRef>
                      </c:ext>
                    </c:extLst>
                    <c:numCache>
                      <c:formatCode>#,##0_ ;[Red]\-#,##0\ </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mooth val="0"/>
                <c:extLst xmlns:c15="http://schemas.microsoft.com/office/drawing/2012/chart">
                  <c:ext xmlns:c16="http://schemas.microsoft.com/office/drawing/2014/chart" uri="{C3380CC4-5D6E-409C-BE32-E72D297353CC}">
                    <c16:uniqueId val="{0000002C-456D-44C1-AED0-4689E338B203}"/>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契約社数推移!$AX$4</c15:sqref>
                        </c15:formulaRef>
                      </c:ext>
                    </c:extLst>
                    <c:strCache>
                      <c:ptCount val="1"/>
                      <c:pt idx="0">
                        <c:v>Portugal</c:v>
                      </c:pt>
                    </c:strCache>
                  </c:strRef>
                </c:tx>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契約社数推移!$AX$5:$AX$89</c15:sqref>
                        </c15:formulaRef>
                      </c:ext>
                    </c:extLst>
                    <c:numCache>
                      <c:formatCode>#,##0_ ;[Red]\-#,##0\ </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mooth val="0"/>
                <c:extLst xmlns:c15="http://schemas.microsoft.com/office/drawing/2012/chart">
                  <c:ext xmlns:c16="http://schemas.microsoft.com/office/drawing/2014/chart" uri="{C3380CC4-5D6E-409C-BE32-E72D297353CC}">
                    <c16:uniqueId val="{0000002D-456D-44C1-AED0-4689E338B203}"/>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契約社数推移!$AY$4</c15:sqref>
                        </c15:formulaRef>
                      </c:ext>
                    </c:extLst>
                    <c:strCache>
                      <c:ptCount val="1"/>
                      <c:pt idx="0">
                        <c:v>Europe</c:v>
                      </c:pt>
                    </c:strCache>
                  </c:strRef>
                </c:tx>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契約社数推移!$AY$5:$AY$89</c15:sqref>
                        </c15:formulaRef>
                      </c:ext>
                    </c:extLst>
                    <c:numCache>
                      <c:formatCode>#,##0_ ;[Red]\-#,##0\ </c:formatCode>
                      <c:ptCount val="36"/>
                      <c:pt idx="0">
                        <c:v>199</c:v>
                      </c:pt>
                      <c:pt idx="1">
                        <c:v>202</c:v>
                      </c:pt>
                      <c:pt idx="2">
                        <c:v>202</c:v>
                      </c:pt>
                      <c:pt idx="3">
                        <c:v>202</c:v>
                      </c:pt>
                      <c:pt idx="4">
                        <c:v>205</c:v>
                      </c:pt>
                      <c:pt idx="5">
                        <c:v>210</c:v>
                      </c:pt>
                      <c:pt idx="6">
                        <c:v>216</c:v>
                      </c:pt>
                      <c:pt idx="7">
                        <c:v>222</c:v>
                      </c:pt>
                      <c:pt idx="8">
                        <c:v>219</c:v>
                      </c:pt>
                      <c:pt idx="9">
                        <c:v>228</c:v>
                      </c:pt>
                      <c:pt idx="10">
                        <c:v>238</c:v>
                      </c:pt>
                      <c:pt idx="11">
                        <c:v>239</c:v>
                      </c:pt>
                      <c:pt idx="12">
                        <c:v>246</c:v>
                      </c:pt>
                      <c:pt idx="13">
                        <c:v>250</c:v>
                      </c:pt>
                      <c:pt idx="14">
                        <c:v>255</c:v>
                      </c:pt>
                      <c:pt idx="15">
                        <c:v>262</c:v>
                      </c:pt>
                      <c:pt idx="16">
                        <c:v>264</c:v>
                      </c:pt>
                      <c:pt idx="17">
                        <c:v>273</c:v>
                      </c:pt>
                      <c:pt idx="18">
                        <c:v>279</c:v>
                      </c:pt>
                      <c:pt idx="19">
                        <c:v>281</c:v>
                      </c:pt>
                      <c:pt idx="20">
                        <c:v>291</c:v>
                      </c:pt>
                      <c:pt idx="21">
                        <c:v>296</c:v>
                      </c:pt>
                      <c:pt idx="22">
                        <c:v>304</c:v>
                      </c:pt>
                      <c:pt idx="23">
                        <c:v>305</c:v>
                      </c:pt>
                      <c:pt idx="24">
                        <c:v>312</c:v>
                      </c:pt>
                      <c:pt idx="25">
                        <c:v>322</c:v>
                      </c:pt>
                      <c:pt idx="26">
                        <c:v>325</c:v>
                      </c:pt>
                      <c:pt idx="27">
                        <c:v>324</c:v>
                      </c:pt>
                      <c:pt idx="28">
                        <c:v>326</c:v>
                      </c:pt>
                      <c:pt idx="29">
                        <c:v>329</c:v>
                      </c:pt>
                      <c:pt idx="30">
                        <c:v>335</c:v>
                      </c:pt>
                      <c:pt idx="31">
                        <c:v>335</c:v>
                      </c:pt>
                      <c:pt idx="32">
                        <c:v>339</c:v>
                      </c:pt>
                      <c:pt idx="33">
                        <c:v>348</c:v>
                      </c:pt>
                      <c:pt idx="34">
                        <c:v>353</c:v>
                      </c:pt>
                      <c:pt idx="35">
                        <c:v>354</c:v>
                      </c:pt>
                    </c:numCache>
                  </c:numRef>
                </c:val>
                <c:smooth val="0"/>
                <c:extLst xmlns:c15="http://schemas.microsoft.com/office/drawing/2012/chart">
                  <c:ext xmlns:c16="http://schemas.microsoft.com/office/drawing/2014/chart" uri="{C3380CC4-5D6E-409C-BE32-E72D297353CC}">
                    <c16:uniqueId val="{0000002E-456D-44C1-AED0-4689E338B203}"/>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契約社数推移!$AZ$4</c15:sqref>
                        </c15:formulaRef>
                      </c:ext>
                    </c:extLst>
                    <c:strCache>
                      <c:ptCount val="1"/>
                      <c:pt idx="0">
                        <c:v>China</c:v>
                      </c:pt>
                    </c:strCache>
                  </c:strRef>
                </c:tx>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契約社数推移!$AZ$5:$AZ$89</c15:sqref>
                        </c15:formulaRef>
                      </c:ext>
                    </c:extLst>
                    <c:numCache>
                      <c:formatCode>#,##0_ ;[Red]\-#,##0\ </c:formatCode>
                      <c:ptCount val="36"/>
                      <c:pt idx="0">
                        <c:v>322</c:v>
                      </c:pt>
                      <c:pt idx="1">
                        <c:v>326</c:v>
                      </c:pt>
                      <c:pt idx="2">
                        <c:v>329</c:v>
                      </c:pt>
                      <c:pt idx="3">
                        <c:v>335</c:v>
                      </c:pt>
                      <c:pt idx="4">
                        <c:v>339</c:v>
                      </c:pt>
                      <c:pt idx="5">
                        <c:v>345</c:v>
                      </c:pt>
                      <c:pt idx="6">
                        <c:v>347</c:v>
                      </c:pt>
                      <c:pt idx="7">
                        <c:v>348</c:v>
                      </c:pt>
                      <c:pt idx="8">
                        <c:v>353</c:v>
                      </c:pt>
                      <c:pt idx="9">
                        <c:v>354</c:v>
                      </c:pt>
                      <c:pt idx="10">
                        <c:v>359</c:v>
                      </c:pt>
                      <c:pt idx="11">
                        <c:v>363</c:v>
                      </c:pt>
                      <c:pt idx="12">
                        <c:v>377</c:v>
                      </c:pt>
                      <c:pt idx="13">
                        <c:v>382</c:v>
                      </c:pt>
                      <c:pt idx="14">
                        <c:v>391</c:v>
                      </c:pt>
                      <c:pt idx="15">
                        <c:v>396</c:v>
                      </c:pt>
                      <c:pt idx="16">
                        <c:v>401</c:v>
                      </c:pt>
                      <c:pt idx="17">
                        <c:v>409</c:v>
                      </c:pt>
                      <c:pt idx="18">
                        <c:v>410</c:v>
                      </c:pt>
                      <c:pt idx="19">
                        <c:v>415</c:v>
                      </c:pt>
                      <c:pt idx="20">
                        <c:v>416</c:v>
                      </c:pt>
                      <c:pt idx="21">
                        <c:v>425</c:v>
                      </c:pt>
                      <c:pt idx="22">
                        <c:v>430</c:v>
                      </c:pt>
                      <c:pt idx="23">
                        <c:v>432</c:v>
                      </c:pt>
                      <c:pt idx="24">
                        <c:v>431</c:v>
                      </c:pt>
                      <c:pt idx="25">
                        <c:v>438</c:v>
                      </c:pt>
                      <c:pt idx="26">
                        <c:v>443</c:v>
                      </c:pt>
                      <c:pt idx="27">
                        <c:v>455</c:v>
                      </c:pt>
                      <c:pt idx="28">
                        <c:v>457</c:v>
                      </c:pt>
                      <c:pt idx="29">
                        <c:v>461</c:v>
                      </c:pt>
                      <c:pt idx="30">
                        <c:v>471</c:v>
                      </c:pt>
                      <c:pt idx="31">
                        <c:v>477</c:v>
                      </c:pt>
                      <c:pt idx="32">
                        <c:v>482</c:v>
                      </c:pt>
                      <c:pt idx="33">
                        <c:v>486</c:v>
                      </c:pt>
                      <c:pt idx="34">
                        <c:v>493</c:v>
                      </c:pt>
                      <c:pt idx="35">
                        <c:v>505</c:v>
                      </c:pt>
                    </c:numCache>
                  </c:numRef>
                </c:val>
                <c:smooth val="0"/>
                <c:extLst xmlns:c15="http://schemas.microsoft.com/office/drawing/2012/chart">
                  <c:ext xmlns:c16="http://schemas.microsoft.com/office/drawing/2014/chart" uri="{C3380CC4-5D6E-409C-BE32-E72D297353CC}">
                    <c16:uniqueId val="{0000002F-456D-44C1-AED0-4689E338B203}"/>
                  </c:ext>
                </c:extLst>
              </c15:ser>
            </c15:filteredLineSeries>
            <c15:filteredLineSeries>
              <c15:ser>
                <c:idx val="47"/>
                <c:order val="47"/>
                <c:tx>
                  <c:strRef>
                    <c:extLst xmlns:c15="http://schemas.microsoft.com/office/drawing/2012/chart">
                      <c:ext xmlns:c15="http://schemas.microsoft.com/office/drawing/2012/chart" uri="{02D57815-91ED-43cb-92C2-25804820EDAC}">
                        <c15:formulaRef>
                          <c15:sqref>契約社数推移!$BA$4</c15:sqref>
                        </c15:formulaRef>
                      </c:ext>
                    </c:extLst>
                    <c:strCache>
                      <c:ptCount val="1"/>
                      <c:pt idx="0">
                        <c:v>Japan</c:v>
                      </c:pt>
                    </c:strCache>
                  </c:strRef>
                </c:tx>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契約社数推移!$BA$5:$BA$89</c15:sqref>
                        </c15:formulaRef>
                      </c:ext>
                    </c:extLst>
                    <c:numCache>
                      <c:formatCode>#,##0_ ;[Red]\-#,##0\ </c:formatCode>
                      <c:ptCount val="36"/>
                      <c:pt idx="0">
                        <c:v>1499</c:v>
                      </c:pt>
                      <c:pt idx="1">
                        <c:v>1511</c:v>
                      </c:pt>
                      <c:pt idx="2">
                        <c:v>1523</c:v>
                      </c:pt>
                      <c:pt idx="3">
                        <c:v>1529</c:v>
                      </c:pt>
                      <c:pt idx="4">
                        <c:v>1532</c:v>
                      </c:pt>
                      <c:pt idx="5">
                        <c:v>1540</c:v>
                      </c:pt>
                      <c:pt idx="6">
                        <c:v>1551</c:v>
                      </c:pt>
                      <c:pt idx="7">
                        <c:v>1561</c:v>
                      </c:pt>
                      <c:pt idx="8">
                        <c:v>1577</c:v>
                      </c:pt>
                      <c:pt idx="9">
                        <c:v>1584</c:v>
                      </c:pt>
                      <c:pt idx="10">
                        <c:v>1589</c:v>
                      </c:pt>
                      <c:pt idx="11">
                        <c:v>1602</c:v>
                      </c:pt>
                      <c:pt idx="12">
                        <c:v>1613</c:v>
                      </c:pt>
                      <c:pt idx="13">
                        <c:v>1621</c:v>
                      </c:pt>
                      <c:pt idx="14">
                        <c:v>1632</c:v>
                      </c:pt>
                      <c:pt idx="15">
                        <c:v>1645</c:v>
                      </c:pt>
                      <c:pt idx="16">
                        <c:v>1661</c:v>
                      </c:pt>
                      <c:pt idx="17">
                        <c:v>1658</c:v>
                      </c:pt>
                      <c:pt idx="18">
                        <c:v>1670</c:v>
                      </c:pt>
                      <c:pt idx="19">
                        <c:v>1679</c:v>
                      </c:pt>
                      <c:pt idx="20">
                        <c:v>1696</c:v>
                      </c:pt>
                      <c:pt idx="21">
                        <c:v>1703</c:v>
                      </c:pt>
                      <c:pt idx="22">
                        <c:v>1705</c:v>
                      </c:pt>
                      <c:pt idx="23">
                        <c:v>1707</c:v>
                      </c:pt>
                      <c:pt idx="24">
                        <c:v>1715</c:v>
                      </c:pt>
                      <c:pt idx="25">
                        <c:v>1721</c:v>
                      </c:pt>
                      <c:pt idx="26">
                        <c:v>1726</c:v>
                      </c:pt>
                      <c:pt idx="27">
                        <c:v>1736</c:v>
                      </c:pt>
                      <c:pt idx="28">
                        <c:v>1748</c:v>
                      </c:pt>
                      <c:pt idx="29">
                        <c:v>1769</c:v>
                      </c:pt>
                      <c:pt idx="30">
                        <c:v>1781</c:v>
                      </c:pt>
                      <c:pt idx="31">
                        <c:v>1783</c:v>
                      </c:pt>
                      <c:pt idx="32">
                        <c:v>1798</c:v>
                      </c:pt>
                      <c:pt idx="33">
                        <c:v>1811</c:v>
                      </c:pt>
                      <c:pt idx="34">
                        <c:v>1820</c:v>
                      </c:pt>
                      <c:pt idx="35">
                        <c:v>1847</c:v>
                      </c:pt>
                    </c:numCache>
                  </c:numRef>
                </c:val>
                <c:smooth val="0"/>
                <c:extLst xmlns:c15="http://schemas.microsoft.com/office/drawing/2012/chart">
                  <c:ext xmlns:c16="http://schemas.microsoft.com/office/drawing/2014/chart" uri="{C3380CC4-5D6E-409C-BE32-E72D297353CC}">
                    <c16:uniqueId val="{00000030-456D-44C1-AED0-4689E338B203}"/>
                  </c:ext>
                </c:extLst>
              </c15:ser>
            </c15:filteredLineSeries>
            <c15:filteredLineSeries>
              <c15:ser>
                <c:idx val="48"/>
                <c:order val="48"/>
                <c:tx>
                  <c:strRef>
                    <c:extLst xmlns:c15="http://schemas.microsoft.com/office/drawing/2012/chart">
                      <c:ext xmlns:c15="http://schemas.microsoft.com/office/drawing/2012/chart" uri="{02D57815-91ED-43cb-92C2-25804820EDAC}">
                        <c15:formulaRef>
                          <c15:sqref>契約社数推移!$BB$4</c15:sqref>
                        </c15:formulaRef>
                      </c:ext>
                    </c:extLst>
                    <c:strCache>
                      <c:ptCount val="1"/>
                      <c:pt idx="0">
                        <c:v>USA</c:v>
                      </c:pt>
                    </c:strCache>
                  </c:strRef>
                </c:tx>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契約社数推移!$BB$5:$BB$89</c15:sqref>
                        </c15:formulaRef>
                      </c:ext>
                    </c:extLst>
                    <c:numCache>
                      <c:formatCode>#,##0_ ;[Red]\-#,##0\ </c:formatCode>
                      <c:ptCount val="36"/>
                      <c:pt idx="0">
                        <c:v>187</c:v>
                      </c:pt>
                      <c:pt idx="1">
                        <c:v>188</c:v>
                      </c:pt>
                      <c:pt idx="2">
                        <c:v>189</c:v>
                      </c:pt>
                      <c:pt idx="3">
                        <c:v>187</c:v>
                      </c:pt>
                      <c:pt idx="4">
                        <c:v>190</c:v>
                      </c:pt>
                      <c:pt idx="5">
                        <c:v>191</c:v>
                      </c:pt>
                      <c:pt idx="6">
                        <c:v>190</c:v>
                      </c:pt>
                      <c:pt idx="7">
                        <c:v>190</c:v>
                      </c:pt>
                      <c:pt idx="8">
                        <c:v>188</c:v>
                      </c:pt>
                      <c:pt idx="9">
                        <c:v>191</c:v>
                      </c:pt>
                      <c:pt idx="10">
                        <c:v>192</c:v>
                      </c:pt>
                      <c:pt idx="11">
                        <c:v>195</c:v>
                      </c:pt>
                      <c:pt idx="12">
                        <c:v>193</c:v>
                      </c:pt>
                      <c:pt idx="13">
                        <c:v>197</c:v>
                      </c:pt>
                      <c:pt idx="14">
                        <c:v>200</c:v>
                      </c:pt>
                      <c:pt idx="15">
                        <c:v>204</c:v>
                      </c:pt>
                      <c:pt idx="16">
                        <c:v>211</c:v>
                      </c:pt>
                      <c:pt idx="17">
                        <c:v>214</c:v>
                      </c:pt>
                      <c:pt idx="18">
                        <c:v>219</c:v>
                      </c:pt>
                      <c:pt idx="19">
                        <c:v>218</c:v>
                      </c:pt>
                      <c:pt idx="20">
                        <c:v>223</c:v>
                      </c:pt>
                      <c:pt idx="21">
                        <c:v>226</c:v>
                      </c:pt>
                      <c:pt idx="22">
                        <c:v>230</c:v>
                      </c:pt>
                      <c:pt idx="23">
                        <c:v>231</c:v>
                      </c:pt>
                      <c:pt idx="24">
                        <c:v>234</c:v>
                      </c:pt>
                      <c:pt idx="25">
                        <c:v>238</c:v>
                      </c:pt>
                      <c:pt idx="26">
                        <c:v>240</c:v>
                      </c:pt>
                      <c:pt idx="27">
                        <c:v>240</c:v>
                      </c:pt>
                      <c:pt idx="28">
                        <c:v>247</c:v>
                      </c:pt>
                      <c:pt idx="29">
                        <c:v>247</c:v>
                      </c:pt>
                      <c:pt idx="30">
                        <c:v>247</c:v>
                      </c:pt>
                      <c:pt idx="31">
                        <c:v>244</c:v>
                      </c:pt>
                      <c:pt idx="32">
                        <c:v>249</c:v>
                      </c:pt>
                      <c:pt idx="33">
                        <c:v>254</c:v>
                      </c:pt>
                      <c:pt idx="34">
                        <c:v>261</c:v>
                      </c:pt>
                      <c:pt idx="35">
                        <c:v>265</c:v>
                      </c:pt>
                    </c:numCache>
                  </c:numRef>
                </c:val>
                <c:smooth val="0"/>
                <c:extLst xmlns:c15="http://schemas.microsoft.com/office/drawing/2012/chart">
                  <c:ext xmlns:c16="http://schemas.microsoft.com/office/drawing/2014/chart" uri="{C3380CC4-5D6E-409C-BE32-E72D297353CC}">
                    <c16:uniqueId val="{00000031-456D-44C1-AED0-4689E338B203}"/>
                  </c:ext>
                </c:extLst>
              </c15:ser>
            </c15:filteredLineSeries>
            <c15:filteredLineSeries>
              <c15:ser>
                <c:idx val="49"/>
                <c:order val="49"/>
                <c:tx>
                  <c:strRef>
                    <c:extLst xmlns:c15="http://schemas.microsoft.com/office/drawing/2012/chart">
                      <c:ext xmlns:c15="http://schemas.microsoft.com/office/drawing/2012/chart" uri="{02D57815-91ED-43cb-92C2-25804820EDAC}">
                        <c15:formulaRef>
                          <c15:sqref>契約社数推移!$BC$4</c15:sqref>
                        </c15:formulaRef>
                      </c:ext>
                    </c:extLst>
                    <c:strCache>
                      <c:ptCount val="1"/>
                      <c:pt idx="0">
                        <c:v>Mexico</c:v>
                      </c:pt>
                    </c:strCache>
                  </c:strRef>
                </c:tx>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契約社数推移!$BC$5:$BC$89</c15:sqref>
                        </c15:formulaRef>
                      </c:ext>
                    </c:extLst>
                    <c:numCache>
                      <c:formatCode>#,##0_ ;[Red]\-#,##0\ </c:formatCode>
                      <c:ptCount val="36"/>
                      <c:pt idx="0">
                        <c:v>23</c:v>
                      </c:pt>
                      <c:pt idx="1">
                        <c:v>23</c:v>
                      </c:pt>
                      <c:pt idx="2">
                        <c:v>23</c:v>
                      </c:pt>
                      <c:pt idx="3">
                        <c:v>23</c:v>
                      </c:pt>
                      <c:pt idx="4">
                        <c:v>24</c:v>
                      </c:pt>
                      <c:pt idx="5">
                        <c:v>26</c:v>
                      </c:pt>
                      <c:pt idx="6">
                        <c:v>28</c:v>
                      </c:pt>
                      <c:pt idx="7">
                        <c:v>31</c:v>
                      </c:pt>
                      <c:pt idx="8">
                        <c:v>31</c:v>
                      </c:pt>
                      <c:pt idx="9">
                        <c:v>30</c:v>
                      </c:pt>
                      <c:pt idx="10">
                        <c:v>30</c:v>
                      </c:pt>
                      <c:pt idx="11">
                        <c:v>29</c:v>
                      </c:pt>
                      <c:pt idx="12">
                        <c:v>32</c:v>
                      </c:pt>
                      <c:pt idx="13">
                        <c:v>32</c:v>
                      </c:pt>
                      <c:pt idx="14">
                        <c:v>33</c:v>
                      </c:pt>
                      <c:pt idx="15">
                        <c:v>34</c:v>
                      </c:pt>
                      <c:pt idx="16">
                        <c:v>35</c:v>
                      </c:pt>
                      <c:pt idx="17">
                        <c:v>34</c:v>
                      </c:pt>
                      <c:pt idx="18">
                        <c:v>35</c:v>
                      </c:pt>
                      <c:pt idx="19">
                        <c:v>35</c:v>
                      </c:pt>
                      <c:pt idx="20">
                        <c:v>36</c:v>
                      </c:pt>
                      <c:pt idx="21">
                        <c:v>39</c:v>
                      </c:pt>
                      <c:pt idx="22">
                        <c:v>42</c:v>
                      </c:pt>
                      <c:pt idx="23">
                        <c:v>42</c:v>
                      </c:pt>
                      <c:pt idx="24">
                        <c:v>42</c:v>
                      </c:pt>
                      <c:pt idx="25">
                        <c:v>42</c:v>
                      </c:pt>
                      <c:pt idx="26">
                        <c:v>43</c:v>
                      </c:pt>
                      <c:pt idx="27">
                        <c:v>44</c:v>
                      </c:pt>
                      <c:pt idx="28">
                        <c:v>47</c:v>
                      </c:pt>
                      <c:pt idx="29">
                        <c:v>49</c:v>
                      </c:pt>
                      <c:pt idx="30">
                        <c:v>50</c:v>
                      </c:pt>
                      <c:pt idx="31">
                        <c:v>48</c:v>
                      </c:pt>
                      <c:pt idx="32">
                        <c:v>50</c:v>
                      </c:pt>
                      <c:pt idx="33">
                        <c:v>52</c:v>
                      </c:pt>
                      <c:pt idx="34">
                        <c:v>55</c:v>
                      </c:pt>
                      <c:pt idx="35">
                        <c:v>59</c:v>
                      </c:pt>
                    </c:numCache>
                  </c:numRef>
                </c:val>
                <c:smooth val="0"/>
                <c:extLst xmlns:c15="http://schemas.microsoft.com/office/drawing/2012/chart">
                  <c:ext xmlns:c16="http://schemas.microsoft.com/office/drawing/2014/chart" uri="{C3380CC4-5D6E-409C-BE32-E72D297353CC}">
                    <c16:uniqueId val="{00000032-456D-44C1-AED0-4689E338B203}"/>
                  </c:ext>
                </c:extLst>
              </c15:ser>
            </c15:filteredLineSeries>
            <c15:filteredLineSeries>
              <c15:ser>
                <c:idx val="50"/>
                <c:order val="50"/>
                <c:tx>
                  <c:strRef>
                    <c:extLst xmlns:c15="http://schemas.microsoft.com/office/drawing/2012/chart">
                      <c:ext xmlns:c15="http://schemas.microsoft.com/office/drawing/2012/chart" uri="{02D57815-91ED-43cb-92C2-25804820EDAC}">
                        <c15:formulaRef>
                          <c15:sqref>契約社数推移!$BD$4</c15:sqref>
                        </c15:formulaRef>
                      </c:ext>
                    </c:extLst>
                    <c:strCache>
                      <c:ptCount val="1"/>
                      <c:pt idx="0">
                        <c:v>Canada</c:v>
                      </c:pt>
                    </c:strCache>
                  </c:strRef>
                </c:tx>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契約社数推移!$BD$5:$BD$89</c15:sqref>
                        </c15:formulaRef>
                      </c:ext>
                    </c:extLst>
                    <c:numCache>
                      <c:formatCode>#,##0_ ;[Red]\-#,##0\ </c:formatCode>
                      <c:ptCount val="36"/>
                      <c:pt idx="0">
                        <c:v>4</c:v>
                      </c:pt>
                      <c:pt idx="1">
                        <c:v>4</c:v>
                      </c:pt>
                      <c:pt idx="2">
                        <c:v>4</c:v>
                      </c:pt>
                      <c:pt idx="3">
                        <c:v>4</c:v>
                      </c:pt>
                      <c:pt idx="4">
                        <c:v>4</c:v>
                      </c:pt>
                      <c:pt idx="5">
                        <c:v>4</c:v>
                      </c:pt>
                      <c:pt idx="6">
                        <c:v>4</c:v>
                      </c:pt>
                      <c:pt idx="7">
                        <c:v>5</c:v>
                      </c:pt>
                      <c:pt idx="8">
                        <c:v>5</c:v>
                      </c:pt>
                      <c:pt idx="9">
                        <c:v>5</c:v>
                      </c:pt>
                      <c:pt idx="10">
                        <c:v>5</c:v>
                      </c:pt>
                      <c:pt idx="11">
                        <c:v>5</c:v>
                      </c:pt>
                      <c:pt idx="12">
                        <c:v>4</c:v>
                      </c:pt>
                      <c:pt idx="13">
                        <c:v>4</c:v>
                      </c:pt>
                      <c:pt idx="14">
                        <c:v>4</c:v>
                      </c:pt>
                      <c:pt idx="15">
                        <c:v>5</c:v>
                      </c:pt>
                      <c:pt idx="16">
                        <c:v>5</c:v>
                      </c:pt>
                      <c:pt idx="17">
                        <c:v>5</c:v>
                      </c:pt>
                      <c:pt idx="18">
                        <c:v>6</c:v>
                      </c:pt>
                      <c:pt idx="19">
                        <c:v>8</c:v>
                      </c:pt>
                      <c:pt idx="20">
                        <c:v>8</c:v>
                      </c:pt>
                      <c:pt idx="21">
                        <c:v>10</c:v>
                      </c:pt>
                      <c:pt idx="22">
                        <c:v>11</c:v>
                      </c:pt>
                      <c:pt idx="23">
                        <c:v>11</c:v>
                      </c:pt>
                      <c:pt idx="24">
                        <c:v>12</c:v>
                      </c:pt>
                      <c:pt idx="25">
                        <c:v>12</c:v>
                      </c:pt>
                      <c:pt idx="26">
                        <c:v>12</c:v>
                      </c:pt>
                      <c:pt idx="27">
                        <c:v>11</c:v>
                      </c:pt>
                      <c:pt idx="28">
                        <c:v>11</c:v>
                      </c:pt>
                      <c:pt idx="29">
                        <c:v>11</c:v>
                      </c:pt>
                      <c:pt idx="30">
                        <c:v>11</c:v>
                      </c:pt>
                      <c:pt idx="31">
                        <c:v>9</c:v>
                      </c:pt>
                      <c:pt idx="32">
                        <c:v>9</c:v>
                      </c:pt>
                      <c:pt idx="33">
                        <c:v>8</c:v>
                      </c:pt>
                      <c:pt idx="34">
                        <c:v>7</c:v>
                      </c:pt>
                      <c:pt idx="35">
                        <c:v>8</c:v>
                      </c:pt>
                    </c:numCache>
                  </c:numRef>
                </c:val>
                <c:smooth val="0"/>
                <c:extLst xmlns:c15="http://schemas.microsoft.com/office/drawing/2012/chart">
                  <c:ext xmlns:c16="http://schemas.microsoft.com/office/drawing/2014/chart" uri="{C3380CC4-5D6E-409C-BE32-E72D297353CC}">
                    <c16:uniqueId val="{00000033-456D-44C1-AED0-4689E338B203}"/>
                  </c:ext>
                </c:extLst>
              </c15:ser>
            </c15:filteredLineSeries>
            <c15:filteredLineSeries>
              <c15:ser>
                <c:idx val="51"/>
                <c:order val="51"/>
                <c:tx>
                  <c:strRef>
                    <c:extLst xmlns:c15="http://schemas.microsoft.com/office/drawing/2012/chart">
                      <c:ext xmlns:c15="http://schemas.microsoft.com/office/drawing/2012/chart" uri="{02D57815-91ED-43cb-92C2-25804820EDAC}">
                        <c15:formulaRef>
                          <c15:sqref>契約社数推移!$BE$4</c15:sqref>
                        </c15:formulaRef>
                      </c:ext>
                    </c:extLst>
                    <c:strCache>
                      <c:ptCount val="1"/>
                      <c:pt idx="0">
                        <c:v>North America</c:v>
                      </c:pt>
                    </c:strCache>
                  </c:strRef>
                </c:tx>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契約社数推移!$BE$5:$BE$89</c15:sqref>
                        </c15:formulaRef>
                      </c:ext>
                    </c:extLst>
                    <c:numCache>
                      <c:formatCode>#,##0_ ;[Red]\-#,##0\ </c:formatCode>
                      <c:ptCount val="36"/>
                      <c:pt idx="0">
                        <c:v>214</c:v>
                      </c:pt>
                      <c:pt idx="1">
                        <c:v>215</c:v>
                      </c:pt>
                      <c:pt idx="2">
                        <c:v>216</c:v>
                      </c:pt>
                      <c:pt idx="3">
                        <c:v>214</c:v>
                      </c:pt>
                      <c:pt idx="4">
                        <c:v>218</c:v>
                      </c:pt>
                      <c:pt idx="5">
                        <c:v>221</c:v>
                      </c:pt>
                      <c:pt idx="6">
                        <c:v>222</c:v>
                      </c:pt>
                      <c:pt idx="7">
                        <c:v>226</c:v>
                      </c:pt>
                      <c:pt idx="8">
                        <c:v>224</c:v>
                      </c:pt>
                      <c:pt idx="9">
                        <c:v>226</c:v>
                      </c:pt>
                      <c:pt idx="10">
                        <c:v>227</c:v>
                      </c:pt>
                      <c:pt idx="11">
                        <c:v>229</c:v>
                      </c:pt>
                      <c:pt idx="12">
                        <c:v>229</c:v>
                      </c:pt>
                      <c:pt idx="13">
                        <c:v>233</c:v>
                      </c:pt>
                      <c:pt idx="14">
                        <c:v>237</c:v>
                      </c:pt>
                      <c:pt idx="15">
                        <c:v>243</c:v>
                      </c:pt>
                      <c:pt idx="16">
                        <c:v>251</c:v>
                      </c:pt>
                      <c:pt idx="17">
                        <c:v>253</c:v>
                      </c:pt>
                      <c:pt idx="18">
                        <c:v>260</c:v>
                      </c:pt>
                      <c:pt idx="19">
                        <c:v>261</c:v>
                      </c:pt>
                      <c:pt idx="20">
                        <c:v>267</c:v>
                      </c:pt>
                      <c:pt idx="21">
                        <c:v>275</c:v>
                      </c:pt>
                      <c:pt idx="22">
                        <c:v>283</c:v>
                      </c:pt>
                      <c:pt idx="23">
                        <c:v>284</c:v>
                      </c:pt>
                      <c:pt idx="24">
                        <c:v>288</c:v>
                      </c:pt>
                      <c:pt idx="25">
                        <c:v>292</c:v>
                      </c:pt>
                      <c:pt idx="26">
                        <c:v>295</c:v>
                      </c:pt>
                      <c:pt idx="27">
                        <c:v>295</c:v>
                      </c:pt>
                      <c:pt idx="28">
                        <c:v>305</c:v>
                      </c:pt>
                      <c:pt idx="29">
                        <c:v>307</c:v>
                      </c:pt>
                      <c:pt idx="30">
                        <c:v>308</c:v>
                      </c:pt>
                      <c:pt idx="31">
                        <c:v>301</c:v>
                      </c:pt>
                      <c:pt idx="32">
                        <c:v>308</c:v>
                      </c:pt>
                      <c:pt idx="33">
                        <c:v>314</c:v>
                      </c:pt>
                      <c:pt idx="34">
                        <c:v>323</c:v>
                      </c:pt>
                      <c:pt idx="35">
                        <c:v>332</c:v>
                      </c:pt>
                    </c:numCache>
                  </c:numRef>
                </c:val>
                <c:smooth val="0"/>
                <c:extLst xmlns:c15="http://schemas.microsoft.com/office/drawing/2012/chart">
                  <c:ext xmlns:c16="http://schemas.microsoft.com/office/drawing/2014/chart" uri="{C3380CC4-5D6E-409C-BE32-E72D297353CC}">
                    <c16:uniqueId val="{00000034-456D-44C1-AED0-4689E338B203}"/>
                  </c:ext>
                </c:extLst>
              </c15:ser>
            </c15:filteredLineSeries>
            <c15:filteredLineSeries>
              <c15:ser>
                <c:idx val="52"/>
                <c:order val="52"/>
                <c:tx>
                  <c:strRef>
                    <c:extLst xmlns:c15="http://schemas.microsoft.com/office/drawing/2012/chart">
                      <c:ext xmlns:c15="http://schemas.microsoft.com/office/drawing/2012/chart" uri="{02D57815-91ED-43cb-92C2-25804820EDAC}">
                        <c15:formulaRef>
                          <c15:sqref>契約社数推移!$BF$4</c15:sqref>
                        </c15:formulaRef>
                      </c:ext>
                    </c:extLst>
                    <c:strCache>
                      <c:ptCount val="1"/>
                      <c:pt idx="0">
                        <c:v>Number of Client Members</c:v>
                      </c:pt>
                    </c:strCache>
                  </c:strRef>
                </c:tx>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契約社数推移!$BF$5:$BF$89</c15:sqref>
                        </c15:formulaRef>
                      </c:ext>
                    </c:extLst>
                    <c:numCache>
                      <c:formatCode>#,##0_ ;[Red]\-#,##0\ </c:formatCode>
                      <c:ptCount val="36"/>
                      <c:pt idx="0">
                        <c:v>2618</c:v>
                      </c:pt>
                      <c:pt idx="1">
                        <c:v>2640</c:v>
                      </c:pt>
                      <c:pt idx="2">
                        <c:v>2662</c:v>
                      </c:pt>
                      <c:pt idx="3">
                        <c:v>2679</c:v>
                      </c:pt>
                      <c:pt idx="4">
                        <c:v>2697</c:v>
                      </c:pt>
                      <c:pt idx="5">
                        <c:v>2720</c:v>
                      </c:pt>
                      <c:pt idx="6">
                        <c:v>2751</c:v>
                      </c:pt>
                      <c:pt idx="7">
                        <c:v>2779</c:v>
                      </c:pt>
                      <c:pt idx="8">
                        <c:v>2803</c:v>
                      </c:pt>
                      <c:pt idx="9">
                        <c:v>2829</c:v>
                      </c:pt>
                      <c:pt idx="10">
                        <c:v>2860</c:v>
                      </c:pt>
                      <c:pt idx="11">
                        <c:v>2889</c:v>
                      </c:pt>
                      <c:pt idx="12">
                        <c:v>2920</c:v>
                      </c:pt>
                      <c:pt idx="13">
                        <c:v>2946</c:v>
                      </c:pt>
                      <c:pt idx="14">
                        <c:v>2982</c:v>
                      </c:pt>
                      <c:pt idx="15">
                        <c:v>3021</c:v>
                      </c:pt>
                      <c:pt idx="16">
                        <c:v>3056</c:v>
                      </c:pt>
                      <c:pt idx="17">
                        <c:v>3080</c:v>
                      </c:pt>
                      <c:pt idx="18">
                        <c:v>3112</c:v>
                      </c:pt>
                      <c:pt idx="19">
                        <c:v>3135</c:v>
                      </c:pt>
                      <c:pt idx="20">
                        <c:v>3181</c:v>
                      </c:pt>
                      <c:pt idx="21">
                        <c:v>3222</c:v>
                      </c:pt>
                      <c:pt idx="22">
                        <c:v>3251</c:v>
                      </c:pt>
                      <c:pt idx="23">
                        <c:v>3266</c:v>
                      </c:pt>
                      <c:pt idx="24">
                        <c:v>3288</c:v>
                      </c:pt>
                      <c:pt idx="25">
                        <c:v>3323</c:v>
                      </c:pt>
                      <c:pt idx="26">
                        <c:v>3346</c:v>
                      </c:pt>
                      <c:pt idx="27">
                        <c:v>3371</c:v>
                      </c:pt>
                      <c:pt idx="28">
                        <c:v>3402</c:v>
                      </c:pt>
                      <c:pt idx="29">
                        <c:v>3439</c:v>
                      </c:pt>
                      <c:pt idx="30">
                        <c:v>3473</c:v>
                      </c:pt>
                      <c:pt idx="31">
                        <c:v>3481</c:v>
                      </c:pt>
                      <c:pt idx="32">
                        <c:v>3519</c:v>
                      </c:pt>
                      <c:pt idx="33">
                        <c:v>3551</c:v>
                      </c:pt>
                      <c:pt idx="34">
                        <c:v>3589</c:v>
                      </c:pt>
                      <c:pt idx="35">
                        <c:v>3637</c:v>
                      </c:pt>
                    </c:numCache>
                  </c:numRef>
                </c:val>
                <c:smooth val="0"/>
                <c:extLst xmlns:c15="http://schemas.microsoft.com/office/drawing/2012/chart">
                  <c:ext xmlns:c16="http://schemas.microsoft.com/office/drawing/2014/chart" uri="{C3380CC4-5D6E-409C-BE32-E72D297353CC}">
                    <c16:uniqueId val="{00000035-456D-44C1-AED0-4689E338B203}"/>
                  </c:ext>
                </c:extLst>
              </c15:ser>
            </c15:filteredLineSeries>
            <c15:filteredLineSeries>
              <c15:ser>
                <c:idx val="55"/>
                <c:order val="55"/>
                <c:tx>
                  <c:strRef>
                    <c:extLst xmlns:c15="http://schemas.microsoft.com/office/drawing/2012/chart">
                      <c:ext xmlns:c15="http://schemas.microsoft.com/office/drawing/2012/chart" uri="{02D57815-91ED-43cb-92C2-25804820EDAC}">
                        <c15:formulaRef>
                          <c15:sqref>契約社数推移!$BI$4</c15:sqref>
                        </c15:formulaRef>
                      </c:ext>
                    </c:extLst>
                    <c:strCache>
                      <c:ptCount val="1"/>
                      <c:pt idx="0">
                        <c:v>Month-over-month (China)</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契約社数推移!$BI$5:$BI$89</c15:sqref>
                        </c15:formulaRef>
                      </c:ext>
                    </c:extLst>
                    <c:numCache>
                      <c:formatCode>#,##0_ ;[Red]\-#,##0\ </c:formatCode>
                      <c:ptCount val="36"/>
                      <c:pt idx="0">
                        <c:v>4</c:v>
                      </c:pt>
                      <c:pt idx="1">
                        <c:v>4</c:v>
                      </c:pt>
                      <c:pt idx="2">
                        <c:v>3</c:v>
                      </c:pt>
                      <c:pt idx="3">
                        <c:v>6</c:v>
                      </c:pt>
                      <c:pt idx="4">
                        <c:v>4</c:v>
                      </c:pt>
                      <c:pt idx="5">
                        <c:v>6</c:v>
                      </c:pt>
                      <c:pt idx="6">
                        <c:v>2</c:v>
                      </c:pt>
                      <c:pt idx="7">
                        <c:v>1</c:v>
                      </c:pt>
                      <c:pt idx="8">
                        <c:v>5</c:v>
                      </c:pt>
                      <c:pt idx="9">
                        <c:v>1</c:v>
                      </c:pt>
                      <c:pt idx="10">
                        <c:v>5</c:v>
                      </c:pt>
                      <c:pt idx="11">
                        <c:v>4</c:v>
                      </c:pt>
                      <c:pt idx="12">
                        <c:v>14</c:v>
                      </c:pt>
                      <c:pt idx="13">
                        <c:v>5</c:v>
                      </c:pt>
                      <c:pt idx="14">
                        <c:v>9</c:v>
                      </c:pt>
                      <c:pt idx="15">
                        <c:v>5</c:v>
                      </c:pt>
                      <c:pt idx="16">
                        <c:v>5</c:v>
                      </c:pt>
                      <c:pt idx="17">
                        <c:v>8</c:v>
                      </c:pt>
                      <c:pt idx="18">
                        <c:v>1</c:v>
                      </c:pt>
                      <c:pt idx="19">
                        <c:v>5</c:v>
                      </c:pt>
                      <c:pt idx="20">
                        <c:v>1</c:v>
                      </c:pt>
                      <c:pt idx="21">
                        <c:v>9</c:v>
                      </c:pt>
                      <c:pt idx="22">
                        <c:v>5</c:v>
                      </c:pt>
                      <c:pt idx="23">
                        <c:v>2</c:v>
                      </c:pt>
                      <c:pt idx="24">
                        <c:v>-1</c:v>
                      </c:pt>
                      <c:pt idx="25">
                        <c:v>7</c:v>
                      </c:pt>
                      <c:pt idx="26">
                        <c:v>5</c:v>
                      </c:pt>
                      <c:pt idx="27">
                        <c:v>12</c:v>
                      </c:pt>
                      <c:pt idx="28">
                        <c:v>2</c:v>
                      </c:pt>
                      <c:pt idx="29">
                        <c:v>4</c:v>
                      </c:pt>
                      <c:pt idx="30">
                        <c:v>10</c:v>
                      </c:pt>
                      <c:pt idx="31">
                        <c:v>6</c:v>
                      </c:pt>
                      <c:pt idx="32">
                        <c:v>5</c:v>
                      </c:pt>
                      <c:pt idx="33">
                        <c:v>4</c:v>
                      </c:pt>
                      <c:pt idx="34">
                        <c:v>7</c:v>
                      </c:pt>
                      <c:pt idx="35">
                        <c:v>12</c:v>
                      </c:pt>
                    </c:numCache>
                  </c:numRef>
                </c:val>
                <c:smooth val="0"/>
                <c:extLst xmlns:c15="http://schemas.microsoft.com/office/drawing/2012/chart">
                  <c:ext xmlns:c16="http://schemas.microsoft.com/office/drawing/2014/chart" uri="{C3380CC4-5D6E-409C-BE32-E72D297353CC}">
                    <c16:uniqueId val="{00000037-456D-44C1-AED0-4689E338B203}"/>
                  </c:ext>
                </c:extLst>
              </c15:ser>
            </c15:filteredLineSeries>
            <c15:filteredLineSeries>
              <c15:ser>
                <c:idx val="56"/>
                <c:order val="56"/>
                <c:tx>
                  <c:strRef>
                    <c:extLst xmlns:c15="http://schemas.microsoft.com/office/drawing/2012/chart">
                      <c:ext xmlns:c15="http://schemas.microsoft.com/office/drawing/2012/chart" uri="{02D57815-91ED-43cb-92C2-25804820EDAC}">
                        <c15:formulaRef>
                          <c15:sqref>契約社数推移!$BJ$4</c15:sqref>
                        </c15:formulaRef>
                      </c:ext>
                    </c:extLst>
                    <c:strCache>
                      <c:ptCount val="1"/>
                      <c:pt idx="0">
                        <c:v>Month-over-month (USA)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契約社数推移!$BJ$5:$BJ$89</c15:sqref>
                        </c15:formulaRef>
                      </c:ext>
                    </c:extLst>
                    <c:numCache>
                      <c:formatCode>#,##0_ ;[Red]\-#,##0\ </c:formatCode>
                      <c:ptCount val="36"/>
                      <c:pt idx="0">
                        <c:v>1</c:v>
                      </c:pt>
                      <c:pt idx="1">
                        <c:v>1</c:v>
                      </c:pt>
                      <c:pt idx="2">
                        <c:v>1</c:v>
                      </c:pt>
                      <c:pt idx="3">
                        <c:v>-2</c:v>
                      </c:pt>
                      <c:pt idx="4">
                        <c:v>3</c:v>
                      </c:pt>
                      <c:pt idx="5">
                        <c:v>1</c:v>
                      </c:pt>
                      <c:pt idx="6">
                        <c:v>-1</c:v>
                      </c:pt>
                      <c:pt idx="7">
                        <c:v>0</c:v>
                      </c:pt>
                      <c:pt idx="8">
                        <c:v>-2</c:v>
                      </c:pt>
                      <c:pt idx="9">
                        <c:v>3</c:v>
                      </c:pt>
                      <c:pt idx="10">
                        <c:v>1</c:v>
                      </c:pt>
                      <c:pt idx="11">
                        <c:v>3</c:v>
                      </c:pt>
                      <c:pt idx="12">
                        <c:v>-2</c:v>
                      </c:pt>
                      <c:pt idx="13">
                        <c:v>4</c:v>
                      </c:pt>
                      <c:pt idx="14">
                        <c:v>3</c:v>
                      </c:pt>
                      <c:pt idx="15">
                        <c:v>4</c:v>
                      </c:pt>
                      <c:pt idx="16">
                        <c:v>7</c:v>
                      </c:pt>
                      <c:pt idx="17">
                        <c:v>3</c:v>
                      </c:pt>
                      <c:pt idx="18">
                        <c:v>5</c:v>
                      </c:pt>
                      <c:pt idx="19">
                        <c:v>-1</c:v>
                      </c:pt>
                      <c:pt idx="20">
                        <c:v>5</c:v>
                      </c:pt>
                      <c:pt idx="21">
                        <c:v>3</c:v>
                      </c:pt>
                      <c:pt idx="22">
                        <c:v>4</c:v>
                      </c:pt>
                      <c:pt idx="23">
                        <c:v>1</c:v>
                      </c:pt>
                      <c:pt idx="24">
                        <c:v>3</c:v>
                      </c:pt>
                      <c:pt idx="25">
                        <c:v>4</c:v>
                      </c:pt>
                      <c:pt idx="26">
                        <c:v>2</c:v>
                      </c:pt>
                      <c:pt idx="27">
                        <c:v>0</c:v>
                      </c:pt>
                      <c:pt idx="28">
                        <c:v>7</c:v>
                      </c:pt>
                      <c:pt idx="29">
                        <c:v>0</c:v>
                      </c:pt>
                      <c:pt idx="30">
                        <c:v>0</c:v>
                      </c:pt>
                      <c:pt idx="31">
                        <c:v>-3</c:v>
                      </c:pt>
                      <c:pt idx="32">
                        <c:v>5</c:v>
                      </c:pt>
                      <c:pt idx="33">
                        <c:v>5</c:v>
                      </c:pt>
                      <c:pt idx="34">
                        <c:v>7</c:v>
                      </c:pt>
                      <c:pt idx="35">
                        <c:v>4</c:v>
                      </c:pt>
                    </c:numCache>
                  </c:numRef>
                </c:val>
                <c:smooth val="0"/>
                <c:extLst xmlns:c15="http://schemas.microsoft.com/office/drawing/2012/chart">
                  <c:ext xmlns:c16="http://schemas.microsoft.com/office/drawing/2014/chart" uri="{C3380CC4-5D6E-409C-BE32-E72D297353CC}">
                    <c16:uniqueId val="{00000038-456D-44C1-AED0-4689E338B203}"/>
                  </c:ext>
                </c:extLst>
              </c15:ser>
            </c15:filteredLineSeries>
            <c15:filteredLineSeries>
              <c15:ser>
                <c:idx val="57"/>
                <c:order val="57"/>
                <c:tx>
                  <c:strRef>
                    <c:extLst xmlns:c15="http://schemas.microsoft.com/office/drawing/2012/chart">
                      <c:ext xmlns:c15="http://schemas.microsoft.com/office/drawing/2012/chart" uri="{02D57815-91ED-43cb-92C2-25804820EDAC}">
                        <c15:formulaRef>
                          <c15:sqref>契約社数推移!$BK$4</c15:sqref>
                        </c15:formulaRef>
                      </c:ext>
                    </c:extLst>
                    <c:strCache>
                      <c:ptCount val="1"/>
                      <c:pt idx="0">
                        <c:v>Month-over-month (Germany)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契約社数推移!$BK$5:$BK$89</c15:sqref>
                        </c15:formulaRef>
                      </c:ext>
                    </c:extLst>
                    <c:numCache>
                      <c:formatCode>#,##0_ ;[Red]\-#,##0\ </c:formatCode>
                      <c:ptCount val="36"/>
                      <c:pt idx="0">
                        <c:v>1</c:v>
                      </c:pt>
                      <c:pt idx="1">
                        <c:v>0</c:v>
                      </c:pt>
                      <c:pt idx="2">
                        <c:v>-1</c:v>
                      </c:pt>
                      <c:pt idx="3">
                        <c:v>2</c:v>
                      </c:pt>
                      <c:pt idx="4">
                        <c:v>3</c:v>
                      </c:pt>
                      <c:pt idx="5">
                        <c:v>2</c:v>
                      </c:pt>
                      <c:pt idx="6">
                        <c:v>5</c:v>
                      </c:pt>
                      <c:pt idx="7">
                        <c:v>3</c:v>
                      </c:pt>
                      <c:pt idx="8">
                        <c:v>1</c:v>
                      </c:pt>
                      <c:pt idx="9">
                        <c:v>3</c:v>
                      </c:pt>
                      <c:pt idx="10">
                        <c:v>1</c:v>
                      </c:pt>
                      <c:pt idx="11">
                        <c:v>0</c:v>
                      </c:pt>
                      <c:pt idx="12">
                        <c:v>4</c:v>
                      </c:pt>
                      <c:pt idx="13">
                        <c:v>5</c:v>
                      </c:pt>
                      <c:pt idx="14">
                        <c:v>2</c:v>
                      </c:pt>
                      <c:pt idx="15">
                        <c:v>3</c:v>
                      </c:pt>
                      <c:pt idx="16">
                        <c:v>1</c:v>
                      </c:pt>
                      <c:pt idx="17">
                        <c:v>4</c:v>
                      </c:pt>
                      <c:pt idx="18">
                        <c:v>1</c:v>
                      </c:pt>
                      <c:pt idx="19">
                        <c:v>3</c:v>
                      </c:pt>
                      <c:pt idx="20">
                        <c:v>5</c:v>
                      </c:pt>
                      <c:pt idx="21">
                        <c:v>5</c:v>
                      </c:pt>
                      <c:pt idx="22">
                        <c:v>4</c:v>
                      </c:pt>
                      <c:pt idx="23">
                        <c:v>1</c:v>
                      </c:pt>
                      <c:pt idx="24">
                        <c:v>5</c:v>
                      </c:pt>
                      <c:pt idx="25">
                        <c:v>3</c:v>
                      </c:pt>
                      <c:pt idx="26">
                        <c:v>1</c:v>
                      </c:pt>
                      <c:pt idx="27">
                        <c:v>-2</c:v>
                      </c:pt>
                      <c:pt idx="28">
                        <c:v>3</c:v>
                      </c:pt>
                      <c:pt idx="29">
                        <c:v>3</c:v>
                      </c:pt>
                      <c:pt idx="30">
                        <c:v>2</c:v>
                      </c:pt>
                      <c:pt idx="31">
                        <c:v>-2</c:v>
                      </c:pt>
                      <c:pt idx="32">
                        <c:v>2</c:v>
                      </c:pt>
                      <c:pt idx="33">
                        <c:v>4</c:v>
                      </c:pt>
                      <c:pt idx="34">
                        <c:v>0</c:v>
                      </c:pt>
                      <c:pt idx="35">
                        <c:v>-1</c:v>
                      </c:pt>
                    </c:numCache>
                  </c:numRef>
                </c:val>
                <c:smooth val="0"/>
                <c:extLst xmlns:c15="http://schemas.microsoft.com/office/drawing/2012/chart">
                  <c:ext xmlns:c16="http://schemas.microsoft.com/office/drawing/2014/chart" uri="{C3380CC4-5D6E-409C-BE32-E72D297353CC}">
                    <c16:uniqueId val="{00000039-456D-44C1-AED0-4689E338B203}"/>
                  </c:ext>
                </c:extLst>
              </c15:ser>
            </c15:filteredLineSeries>
            <c15:filteredLineSeries>
              <c15:ser>
                <c:idx val="58"/>
                <c:order val="58"/>
                <c:tx>
                  <c:strRef>
                    <c:extLst xmlns:c15="http://schemas.microsoft.com/office/drawing/2012/chart">
                      <c:ext xmlns:c15="http://schemas.microsoft.com/office/drawing/2012/chart" uri="{02D57815-91ED-43cb-92C2-25804820EDAC}">
                        <c15:formulaRef>
                          <c15:sqref>契約社数推移!$BL$4</c15:sqref>
                        </c15:formulaRef>
                      </c:ext>
                    </c:extLst>
                    <c:strCache>
                      <c:ptCount val="1"/>
                      <c:pt idx="0">
                        <c:v>Change from previous month (Thailand)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契約社数推移!$BL$5:$BL$89</c15:sqref>
                        </c15:formulaRef>
                      </c:ext>
                    </c:extLst>
                    <c:numCache>
                      <c:formatCode>#,##0_ ;[Red]\-#,##0\ </c:formatCode>
                      <c:ptCount val="36"/>
                      <c:pt idx="0">
                        <c:v>5</c:v>
                      </c:pt>
                      <c:pt idx="1">
                        <c:v>-1</c:v>
                      </c:pt>
                      <c:pt idx="2">
                        <c:v>2</c:v>
                      </c:pt>
                      <c:pt idx="3">
                        <c:v>4</c:v>
                      </c:pt>
                      <c:pt idx="4">
                        <c:v>0</c:v>
                      </c:pt>
                      <c:pt idx="5">
                        <c:v>-2</c:v>
                      </c:pt>
                      <c:pt idx="6">
                        <c:v>3</c:v>
                      </c:pt>
                      <c:pt idx="7">
                        <c:v>2</c:v>
                      </c:pt>
                      <c:pt idx="8">
                        <c:v>4</c:v>
                      </c:pt>
                      <c:pt idx="9">
                        <c:v>3</c:v>
                      </c:pt>
                      <c:pt idx="10">
                        <c:v>2</c:v>
                      </c:pt>
                      <c:pt idx="11">
                        <c:v>5</c:v>
                      </c:pt>
                      <c:pt idx="12">
                        <c:v>-1</c:v>
                      </c:pt>
                      <c:pt idx="13">
                        <c:v>2</c:v>
                      </c:pt>
                      <c:pt idx="14">
                        <c:v>1</c:v>
                      </c:pt>
                      <c:pt idx="15">
                        <c:v>-1</c:v>
                      </c:pt>
                      <c:pt idx="16">
                        <c:v>-1</c:v>
                      </c:pt>
                      <c:pt idx="17">
                        <c:v>1</c:v>
                      </c:pt>
                      <c:pt idx="18">
                        <c:v>1</c:v>
                      </c:pt>
                      <c:pt idx="19">
                        <c:v>4</c:v>
                      </c:pt>
                      <c:pt idx="20">
                        <c:v>4</c:v>
                      </c:pt>
                      <c:pt idx="21">
                        <c:v>2</c:v>
                      </c:pt>
                      <c:pt idx="22">
                        <c:v>-1</c:v>
                      </c:pt>
                      <c:pt idx="23">
                        <c:v>-1</c:v>
                      </c:pt>
                      <c:pt idx="24">
                        <c:v>3</c:v>
                      </c:pt>
                      <c:pt idx="25">
                        <c:v>2</c:v>
                      </c:pt>
                      <c:pt idx="26">
                        <c:v>4</c:v>
                      </c:pt>
                      <c:pt idx="27">
                        <c:v>1</c:v>
                      </c:pt>
                      <c:pt idx="28">
                        <c:v>-1</c:v>
                      </c:pt>
                      <c:pt idx="29">
                        <c:v>2</c:v>
                      </c:pt>
                      <c:pt idx="30">
                        <c:v>3</c:v>
                      </c:pt>
                      <c:pt idx="31">
                        <c:v>0</c:v>
                      </c:pt>
                      <c:pt idx="32">
                        <c:v>-3</c:v>
                      </c:pt>
                      <c:pt idx="33">
                        <c:v>1</c:v>
                      </c:pt>
                      <c:pt idx="34">
                        <c:v>2</c:v>
                      </c:pt>
                      <c:pt idx="35">
                        <c:v>0</c:v>
                      </c:pt>
                    </c:numCache>
                  </c:numRef>
                </c:val>
                <c:smooth val="0"/>
                <c:extLst xmlns:c15="http://schemas.microsoft.com/office/drawing/2012/chart">
                  <c:ext xmlns:c16="http://schemas.microsoft.com/office/drawing/2014/chart" uri="{C3380CC4-5D6E-409C-BE32-E72D297353CC}">
                    <c16:uniqueId val="{0000003A-456D-44C1-AED0-4689E338B203}"/>
                  </c:ext>
                </c:extLst>
              </c15:ser>
            </c15:filteredLineSeries>
            <c15:filteredLineSeries>
              <c15:ser>
                <c:idx val="59"/>
                <c:order val="59"/>
                <c:tx>
                  <c:strRef>
                    <c:extLst xmlns:c15="http://schemas.microsoft.com/office/drawing/2012/chart">
                      <c:ext xmlns:c15="http://schemas.microsoft.com/office/drawing/2012/chart" uri="{02D57815-91ED-43cb-92C2-25804820EDAC}">
                        <c15:formulaRef>
                          <c15:sqref>契約社数推移!$BM$4</c15:sqref>
                        </c15:formulaRef>
                      </c:ext>
                    </c:extLst>
                    <c:strCache>
                      <c:ptCount val="1"/>
                      <c:pt idx="0">
                        <c:v>Month-over-month (Korea)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契約社数推移!$BM$5:$BM$89</c15:sqref>
                        </c15:formulaRef>
                      </c:ext>
                    </c:extLst>
                    <c:numCache>
                      <c:formatCode>#,##0_ ;[Red]\-#,##0\ </c:formatCode>
                      <c:ptCount val="36"/>
                      <c:pt idx="0">
                        <c:v>4</c:v>
                      </c:pt>
                      <c:pt idx="1">
                        <c:v>2</c:v>
                      </c:pt>
                      <c:pt idx="2">
                        <c:v>1</c:v>
                      </c:pt>
                      <c:pt idx="3">
                        <c:v>0</c:v>
                      </c:pt>
                      <c:pt idx="4">
                        <c:v>2</c:v>
                      </c:pt>
                      <c:pt idx="5">
                        <c:v>3</c:v>
                      </c:pt>
                      <c:pt idx="6">
                        <c:v>4</c:v>
                      </c:pt>
                      <c:pt idx="7">
                        <c:v>3</c:v>
                      </c:pt>
                      <c:pt idx="8">
                        <c:v>2</c:v>
                      </c:pt>
                      <c:pt idx="9">
                        <c:v>2</c:v>
                      </c:pt>
                      <c:pt idx="10">
                        <c:v>7</c:v>
                      </c:pt>
                      <c:pt idx="11">
                        <c:v>1</c:v>
                      </c:pt>
                      <c:pt idx="12">
                        <c:v>-1</c:v>
                      </c:pt>
                      <c:pt idx="13">
                        <c:v>-1</c:v>
                      </c:pt>
                      <c:pt idx="14">
                        <c:v>2</c:v>
                      </c:pt>
                      <c:pt idx="15">
                        <c:v>5</c:v>
                      </c:pt>
                      <c:pt idx="16">
                        <c:v>0</c:v>
                      </c:pt>
                      <c:pt idx="17">
                        <c:v>3</c:v>
                      </c:pt>
                      <c:pt idx="18">
                        <c:v>-1</c:v>
                      </c:pt>
                      <c:pt idx="19">
                        <c:v>-1</c:v>
                      </c:pt>
                      <c:pt idx="20">
                        <c:v>3</c:v>
                      </c:pt>
                      <c:pt idx="21">
                        <c:v>1</c:v>
                      </c:pt>
                      <c:pt idx="22">
                        <c:v>0</c:v>
                      </c:pt>
                      <c:pt idx="23">
                        <c:v>0</c:v>
                      </c:pt>
                      <c:pt idx="24">
                        <c:v>-2</c:v>
                      </c:pt>
                      <c:pt idx="25">
                        <c:v>1</c:v>
                      </c:pt>
                      <c:pt idx="26">
                        <c:v>-1</c:v>
                      </c:pt>
                      <c:pt idx="27">
                        <c:v>2</c:v>
                      </c:pt>
                      <c:pt idx="28">
                        <c:v>1</c:v>
                      </c:pt>
                      <c:pt idx="29">
                        <c:v>3</c:v>
                      </c:pt>
                      <c:pt idx="30">
                        <c:v>0</c:v>
                      </c:pt>
                      <c:pt idx="31">
                        <c:v>4</c:v>
                      </c:pt>
                      <c:pt idx="32">
                        <c:v>0</c:v>
                      </c:pt>
                      <c:pt idx="33">
                        <c:v>0</c:v>
                      </c:pt>
                      <c:pt idx="34">
                        <c:v>2</c:v>
                      </c:pt>
                      <c:pt idx="35">
                        <c:v>3</c:v>
                      </c:pt>
                    </c:numCache>
                  </c:numRef>
                </c:val>
                <c:smooth val="0"/>
                <c:extLst xmlns:c15="http://schemas.microsoft.com/office/drawing/2012/chart">
                  <c:ext xmlns:c16="http://schemas.microsoft.com/office/drawing/2014/chart" uri="{C3380CC4-5D6E-409C-BE32-E72D297353CC}">
                    <c16:uniqueId val="{0000003B-456D-44C1-AED0-4689E338B203}"/>
                  </c:ext>
                </c:extLst>
              </c15:ser>
            </c15:filteredLineSeries>
            <c15:filteredLineSeries>
              <c15:ser>
                <c:idx val="60"/>
                <c:order val="60"/>
                <c:tx>
                  <c:strRef>
                    <c:extLst xmlns:c15="http://schemas.microsoft.com/office/drawing/2012/chart">
                      <c:ext xmlns:c15="http://schemas.microsoft.com/office/drawing/2012/chart" uri="{02D57815-91ED-43cb-92C2-25804820EDAC}">
                        <c15:formulaRef>
                          <c15:sqref>契約社数推移!$BN$4</c15:sqref>
                        </c15:formulaRef>
                      </c:ext>
                    </c:extLst>
                    <c:strCache>
                      <c:ptCount val="1"/>
                      <c:pt idx="0">
                        <c:v>Month-over-month (North America)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契約社数推移!$BN$5:$BN$89</c15:sqref>
                        </c15:formulaRef>
                      </c:ext>
                    </c:extLst>
                    <c:numCache>
                      <c:formatCode>#,##0_ ;[Red]\-#,##0\ </c:formatCode>
                      <c:ptCount val="36"/>
                      <c:pt idx="0">
                        <c:v>3</c:v>
                      </c:pt>
                      <c:pt idx="1">
                        <c:v>1</c:v>
                      </c:pt>
                      <c:pt idx="2">
                        <c:v>1</c:v>
                      </c:pt>
                      <c:pt idx="3">
                        <c:v>-2</c:v>
                      </c:pt>
                      <c:pt idx="4">
                        <c:v>4</c:v>
                      </c:pt>
                      <c:pt idx="5">
                        <c:v>3</c:v>
                      </c:pt>
                      <c:pt idx="6">
                        <c:v>1</c:v>
                      </c:pt>
                      <c:pt idx="7">
                        <c:v>4</c:v>
                      </c:pt>
                      <c:pt idx="8">
                        <c:v>-2</c:v>
                      </c:pt>
                      <c:pt idx="9">
                        <c:v>2</c:v>
                      </c:pt>
                      <c:pt idx="10">
                        <c:v>1</c:v>
                      </c:pt>
                      <c:pt idx="11">
                        <c:v>2</c:v>
                      </c:pt>
                      <c:pt idx="12">
                        <c:v>0</c:v>
                      </c:pt>
                      <c:pt idx="13">
                        <c:v>4</c:v>
                      </c:pt>
                      <c:pt idx="14">
                        <c:v>4</c:v>
                      </c:pt>
                      <c:pt idx="15">
                        <c:v>6</c:v>
                      </c:pt>
                      <c:pt idx="16">
                        <c:v>8</c:v>
                      </c:pt>
                      <c:pt idx="17">
                        <c:v>2</c:v>
                      </c:pt>
                      <c:pt idx="18">
                        <c:v>7</c:v>
                      </c:pt>
                      <c:pt idx="19">
                        <c:v>1</c:v>
                      </c:pt>
                      <c:pt idx="20">
                        <c:v>6</c:v>
                      </c:pt>
                      <c:pt idx="21">
                        <c:v>8</c:v>
                      </c:pt>
                      <c:pt idx="22">
                        <c:v>8</c:v>
                      </c:pt>
                      <c:pt idx="23">
                        <c:v>1</c:v>
                      </c:pt>
                      <c:pt idx="24">
                        <c:v>4</c:v>
                      </c:pt>
                      <c:pt idx="25">
                        <c:v>4</c:v>
                      </c:pt>
                      <c:pt idx="26">
                        <c:v>3</c:v>
                      </c:pt>
                      <c:pt idx="27">
                        <c:v>0</c:v>
                      </c:pt>
                      <c:pt idx="28">
                        <c:v>10</c:v>
                      </c:pt>
                      <c:pt idx="29">
                        <c:v>2</c:v>
                      </c:pt>
                      <c:pt idx="30">
                        <c:v>1</c:v>
                      </c:pt>
                      <c:pt idx="31">
                        <c:v>-7</c:v>
                      </c:pt>
                      <c:pt idx="32">
                        <c:v>7</c:v>
                      </c:pt>
                      <c:pt idx="33">
                        <c:v>6</c:v>
                      </c:pt>
                      <c:pt idx="34">
                        <c:v>9</c:v>
                      </c:pt>
                      <c:pt idx="35">
                        <c:v>9</c:v>
                      </c:pt>
                    </c:numCache>
                  </c:numRef>
                </c:val>
                <c:smooth val="0"/>
                <c:extLst xmlns:c15="http://schemas.microsoft.com/office/drawing/2012/chart">
                  <c:ext xmlns:c16="http://schemas.microsoft.com/office/drawing/2014/chart" uri="{C3380CC4-5D6E-409C-BE32-E72D297353CC}">
                    <c16:uniqueId val="{0000003C-456D-44C1-AED0-4689E338B203}"/>
                  </c:ext>
                </c:extLst>
              </c15:ser>
            </c15:filteredLineSeries>
            <c15:filteredLineSeries>
              <c15:ser>
                <c:idx val="61"/>
                <c:order val="61"/>
                <c:tx>
                  <c:strRef>
                    <c:extLst xmlns:c15="http://schemas.microsoft.com/office/drawing/2012/chart">
                      <c:ext xmlns:c15="http://schemas.microsoft.com/office/drawing/2012/chart" uri="{02D57815-91ED-43cb-92C2-25804820EDAC}">
                        <c15:formulaRef>
                          <c15:sqref>契約社数推移!$BO$4</c15:sqref>
                        </c15:formulaRef>
                      </c:ext>
                    </c:extLst>
                    <c:strCache>
                      <c:ptCount val="1"/>
                      <c:pt idx="0">
                        <c:v>Month-over-month (Europe)</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契約社数推移!$BO$5:$BO$89</c15:sqref>
                        </c15:formulaRef>
                      </c:ext>
                    </c:extLst>
                    <c:numCache>
                      <c:formatCode>#,##0_ ;[Red]\-#,##0\ </c:formatCode>
                      <c:ptCount val="36"/>
                      <c:pt idx="0">
                        <c:v>3</c:v>
                      </c:pt>
                      <c:pt idx="1">
                        <c:v>3</c:v>
                      </c:pt>
                      <c:pt idx="2">
                        <c:v>0</c:v>
                      </c:pt>
                      <c:pt idx="3">
                        <c:v>0</c:v>
                      </c:pt>
                      <c:pt idx="4">
                        <c:v>3</c:v>
                      </c:pt>
                      <c:pt idx="5">
                        <c:v>5</c:v>
                      </c:pt>
                      <c:pt idx="6">
                        <c:v>6</c:v>
                      </c:pt>
                      <c:pt idx="7">
                        <c:v>6</c:v>
                      </c:pt>
                      <c:pt idx="8">
                        <c:v>-3</c:v>
                      </c:pt>
                      <c:pt idx="9">
                        <c:v>9</c:v>
                      </c:pt>
                      <c:pt idx="10">
                        <c:v>10</c:v>
                      </c:pt>
                      <c:pt idx="11">
                        <c:v>1</c:v>
                      </c:pt>
                      <c:pt idx="12">
                        <c:v>7</c:v>
                      </c:pt>
                      <c:pt idx="13">
                        <c:v>4</c:v>
                      </c:pt>
                      <c:pt idx="14">
                        <c:v>5</c:v>
                      </c:pt>
                      <c:pt idx="15">
                        <c:v>7</c:v>
                      </c:pt>
                      <c:pt idx="16">
                        <c:v>2</c:v>
                      </c:pt>
                      <c:pt idx="17">
                        <c:v>9</c:v>
                      </c:pt>
                      <c:pt idx="18">
                        <c:v>6</c:v>
                      </c:pt>
                      <c:pt idx="19">
                        <c:v>2</c:v>
                      </c:pt>
                      <c:pt idx="20">
                        <c:v>10</c:v>
                      </c:pt>
                      <c:pt idx="21">
                        <c:v>5</c:v>
                      </c:pt>
                      <c:pt idx="22">
                        <c:v>8</c:v>
                      </c:pt>
                      <c:pt idx="23">
                        <c:v>1</c:v>
                      </c:pt>
                      <c:pt idx="24">
                        <c:v>7</c:v>
                      </c:pt>
                      <c:pt idx="25">
                        <c:v>10</c:v>
                      </c:pt>
                      <c:pt idx="26">
                        <c:v>3</c:v>
                      </c:pt>
                      <c:pt idx="27">
                        <c:v>-1</c:v>
                      </c:pt>
                      <c:pt idx="28">
                        <c:v>2</c:v>
                      </c:pt>
                      <c:pt idx="29">
                        <c:v>3</c:v>
                      </c:pt>
                      <c:pt idx="30">
                        <c:v>6</c:v>
                      </c:pt>
                      <c:pt idx="31">
                        <c:v>0</c:v>
                      </c:pt>
                      <c:pt idx="32">
                        <c:v>4</c:v>
                      </c:pt>
                      <c:pt idx="33">
                        <c:v>9</c:v>
                      </c:pt>
                      <c:pt idx="34">
                        <c:v>5</c:v>
                      </c:pt>
                      <c:pt idx="35">
                        <c:v>1</c:v>
                      </c:pt>
                    </c:numCache>
                  </c:numRef>
                </c:val>
                <c:smooth val="0"/>
                <c:extLst xmlns:c15="http://schemas.microsoft.com/office/drawing/2012/chart">
                  <c:ext xmlns:c16="http://schemas.microsoft.com/office/drawing/2014/chart" uri="{C3380CC4-5D6E-409C-BE32-E72D297353CC}">
                    <c16:uniqueId val="{0000003D-456D-44C1-AED0-4689E338B203}"/>
                  </c:ext>
                </c:extLst>
              </c15:ser>
            </c15:filteredLineSeries>
            <c15:filteredLineSeries>
              <c15:ser>
                <c:idx val="62"/>
                <c:order val="62"/>
                <c:tx>
                  <c:strRef>
                    <c:extLst xmlns:c15="http://schemas.microsoft.com/office/drawing/2012/chart">
                      <c:ext xmlns:c15="http://schemas.microsoft.com/office/drawing/2012/chart" uri="{02D57815-91ED-43cb-92C2-25804820EDAC}">
                        <c15:formulaRef>
                          <c15:sqref>契約社数推移!$BP$4</c15:sqref>
                        </c15:formulaRef>
                      </c:ext>
                    </c:extLst>
                    <c:strCache>
                      <c:ptCount val="1"/>
                      <c:pt idx="0">
                        <c:v>Month-over-month (Asia)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契約社数推移!$BP$5:$BP$89</c15:sqref>
                        </c15:formulaRef>
                      </c:ext>
                    </c:extLst>
                    <c:numCache>
                      <c:formatCode>#,##0_ ;[Red]\-#,##0\ </c:formatCode>
                      <c:ptCount val="36"/>
                      <c:pt idx="0">
                        <c:v>11</c:v>
                      </c:pt>
                      <c:pt idx="1">
                        <c:v>3</c:v>
                      </c:pt>
                      <c:pt idx="2">
                        <c:v>5</c:v>
                      </c:pt>
                      <c:pt idx="3">
                        <c:v>7</c:v>
                      </c:pt>
                      <c:pt idx="4">
                        <c:v>4</c:v>
                      </c:pt>
                      <c:pt idx="5">
                        <c:v>1</c:v>
                      </c:pt>
                      <c:pt idx="6">
                        <c:v>11</c:v>
                      </c:pt>
                      <c:pt idx="7">
                        <c:v>7</c:v>
                      </c:pt>
                      <c:pt idx="8">
                        <c:v>7</c:v>
                      </c:pt>
                      <c:pt idx="9">
                        <c:v>7</c:v>
                      </c:pt>
                      <c:pt idx="10">
                        <c:v>9</c:v>
                      </c:pt>
                      <c:pt idx="11">
                        <c:v>7</c:v>
                      </c:pt>
                      <c:pt idx="12">
                        <c:v>-1</c:v>
                      </c:pt>
                      <c:pt idx="13">
                        <c:v>6</c:v>
                      </c:pt>
                      <c:pt idx="14">
                        <c:v>7</c:v>
                      </c:pt>
                      <c:pt idx="15">
                        <c:v>7</c:v>
                      </c:pt>
                      <c:pt idx="16">
                        <c:v>2</c:v>
                      </c:pt>
                      <c:pt idx="17">
                        <c:v>8</c:v>
                      </c:pt>
                      <c:pt idx="18">
                        <c:v>5</c:v>
                      </c:pt>
                      <c:pt idx="19">
                        <c:v>5</c:v>
                      </c:pt>
                      <c:pt idx="20">
                        <c:v>12</c:v>
                      </c:pt>
                      <c:pt idx="21">
                        <c:v>11</c:v>
                      </c:pt>
                      <c:pt idx="22">
                        <c:v>6</c:v>
                      </c:pt>
                      <c:pt idx="23">
                        <c:v>7</c:v>
                      </c:pt>
                      <c:pt idx="24">
                        <c:v>4</c:v>
                      </c:pt>
                      <c:pt idx="25">
                        <c:v>8</c:v>
                      </c:pt>
                      <c:pt idx="26">
                        <c:v>6</c:v>
                      </c:pt>
                      <c:pt idx="27">
                        <c:v>6</c:v>
                      </c:pt>
                      <c:pt idx="28">
                        <c:v>5</c:v>
                      </c:pt>
                      <c:pt idx="29">
                        <c:v>8</c:v>
                      </c:pt>
                      <c:pt idx="30">
                        <c:v>5</c:v>
                      </c:pt>
                      <c:pt idx="31">
                        <c:v>7</c:v>
                      </c:pt>
                      <c:pt idx="32">
                        <c:v>7</c:v>
                      </c:pt>
                      <c:pt idx="33">
                        <c:v>2</c:v>
                      </c:pt>
                      <c:pt idx="34">
                        <c:v>7</c:v>
                      </c:pt>
                      <c:pt idx="35">
                        <c:v>0</c:v>
                      </c:pt>
                    </c:numCache>
                  </c:numRef>
                </c:val>
                <c:smooth val="0"/>
                <c:extLst xmlns:c15="http://schemas.microsoft.com/office/drawing/2012/chart">
                  <c:ext xmlns:c16="http://schemas.microsoft.com/office/drawing/2014/chart" uri="{C3380CC4-5D6E-409C-BE32-E72D297353CC}">
                    <c16:uniqueId val="{0000003E-456D-44C1-AED0-4689E338B203}"/>
                  </c:ext>
                </c:extLst>
              </c15:ser>
            </c15:filteredLineSeries>
            <c15:filteredLineSeries>
              <c15:ser>
                <c:idx val="63"/>
                <c:order val="63"/>
                <c:tx>
                  <c:strRef>
                    <c:extLst xmlns:c15="http://schemas.microsoft.com/office/drawing/2012/chart">
                      <c:ext xmlns:c15="http://schemas.microsoft.com/office/drawing/2012/chart" uri="{02D57815-91ED-43cb-92C2-25804820EDAC}">
                        <c15:formulaRef>
                          <c15:sqref>契約社数推移!$BQ$4</c15:sqref>
                        </c15:formulaRef>
                      </c:ext>
                    </c:extLst>
                    <c:strCache>
                      <c:ptCount val="1"/>
                      <c:pt idx="0">
                        <c:v>YoY increase in the number of companies (global)</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xmlns:c15="http://schemas.microsoft.com/office/drawing/2012/chart">
                      <c:ext xmlns:c15="http://schemas.microsoft.com/office/drawing/2012/chart" uri="{02D57815-91ED-43cb-92C2-25804820EDAC}">
                        <c15:formulaRef>
                          <c15:sqref>契約社数推移!$BQ$5:$BQ$89</c15:sqref>
                        </c15:formulaRef>
                      </c:ext>
                    </c:extLst>
                    <c:numCache>
                      <c:formatCode>#,##0_ ;[Red]\-#,##0\ </c:formatCode>
                      <c:ptCount val="36"/>
                      <c:pt idx="0">
                        <c:v>3</c:v>
                      </c:pt>
                      <c:pt idx="1">
                        <c:v>-16</c:v>
                      </c:pt>
                      <c:pt idx="2">
                        <c:v>-9</c:v>
                      </c:pt>
                      <c:pt idx="3">
                        <c:v>-4</c:v>
                      </c:pt>
                      <c:pt idx="4">
                        <c:v>-6</c:v>
                      </c:pt>
                      <c:pt idx="5">
                        <c:v>-8</c:v>
                      </c:pt>
                      <c:pt idx="6">
                        <c:v>2</c:v>
                      </c:pt>
                      <c:pt idx="7">
                        <c:v>-2</c:v>
                      </c:pt>
                      <c:pt idx="8">
                        <c:v>-14</c:v>
                      </c:pt>
                      <c:pt idx="9">
                        <c:v>5</c:v>
                      </c:pt>
                      <c:pt idx="10">
                        <c:v>-6</c:v>
                      </c:pt>
                      <c:pt idx="11">
                        <c:v>8</c:v>
                      </c:pt>
                      <c:pt idx="12">
                        <c:v>5</c:v>
                      </c:pt>
                      <c:pt idx="13">
                        <c:v>4</c:v>
                      </c:pt>
                      <c:pt idx="14">
                        <c:v>14</c:v>
                      </c:pt>
                      <c:pt idx="15">
                        <c:v>22</c:v>
                      </c:pt>
                      <c:pt idx="16">
                        <c:v>17</c:v>
                      </c:pt>
                      <c:pt idx="17">
                        <c:v>1</c:v>
                      </c:pt>
                      <c:pt idx="18">
                        <c:v>1</c:v>
                      </c:pt>
                      <c:pt idx="19">
                        <c:v>-5</c:v>
                      </c:pt>
                      <c:pt idx="20">
                        <c:v>22</c:v>
                      </c:pt>
                      <c:pt idx="21">
                        <c:v>15</c:v>
                      </c:pt>
                      <c:pt idx="22">
                        <c:v>-2</c:v>
                      </c:pt>
                      <c:pt idx="23">
                        <c:v>-14</c:v>
                      </c:pt>
                      <c:pt idx="24">
                        <c:v>-9</c:v>
                      </c:pt>
                      <c:pt idx="25">
                        <c:v>9</c:v>
                      </c:pt>
                      <c:pt idx="26">
                        <c:v>-13</c:v>
                      </c:pt>
                      <c:pt idx="27">
                        <c:v>-14</c:v>
                      </c:pt>
                      <c:pt idx="28">
                        <c:v>-4</c:v>
                      </c:pt>
                      <c:pt idx="29">
                        <c:v>13</c:v>
                      </c:pt>
                      <c:pt idx="30">
                        <c:v>2</c:v>
                      </c:pt>
                      <c:pt idx="31">
                        <c:v>-15</c:v>
                      </c:pt>
                      <c:pt idx="32">
                        <c:v>-8</c:v>
                      </c:pt>
                      <c:pt idx="33">
                        <c:v>-9</c:v>
                      </c:pt>
                      <c:pt idx="34">
                        <c:v>9</c:v>
                      </c:pt>
                      <c:pt idx="35">
                        <c:v>33</c:v>
                      </c:pt>
                    </c:numCache>
                  </c:numRef>
                </c:val>
                <c:smooth val="0"/>
                <c:extLst xmlns:c15="http://schemas.microsoft.com/office/drawing/2012/chart">
                  <c:ext xmlns:c16="http://schemas.microsoft.com/office/drawing/2014/chart" uri="{C3380CC4-5D6E-409C-BE32-E72D297353CC}">
                    <c16:uniqueId val="{0000003F-456D-44C1-AED0-4689E338B203}"/>
                  </c:ext>
                </c:extLst>
              </c15:ser>
            </c15:filteredLineSeries>
          </c:ext>
        </c:extLst>
      </c:lineChart>
      <c:lineChart>
        <c:grouping val="standard"/>
        <c:varyColors val="0"/>
        <c:dLbls>
          <c:showLegendKey val="0"/>
          <c:showVal val="0"/>
          <c:showCatName val="0"/>
          <c:showSerName val="0"/>
          <c:showPercent val="0"/>
          <c:showBubbleSize val="0"/>
        </c:dLbls>
        <c:marker val="1"/>
        <c:smooth val="0"/>
        <c:axId val="798142303"/>
        <c:axId val="798140223"/>
        <c:extLst>
          <c:ext xmlns:c15="http://schemas.microsoft.com/office/drawing/2012/chart" uri="{02D57815-91ED-43cb-92C2-25804820EDAC}">
            <c15:filteredLineSeries>
              <c15:ser>
                <c:idx val="54"/>
                <c:order val="54"/>
                <c:tx>
                  <c:strRef>
                    <c:extLst>
                      <c:ext uri="{02D57815-91ED-43cb-92C2-25804820EDAC}">
                        <c15:formulaRef>
                          <c15:sqref>契約社数推移!$BH$4</c15:sqref>
                        </c15:formulaRef>
                      </c:ext>
                    </c:extLst>
                    <c:strCache>
                      <c:ptCount val="1"/>
                      <c:pt idx="0">
                        <c:v>Month-over-month (Japan)</c:v>
                      </c:pt>
                    </c:strCache>
                  </c:strRef>
                </c:tx>
                <c:spPr>
                  <a:ln w="28575" cap="rnd">
                    <a:solidFill>
                      <a:schemeClr val="accent1"/>
                    </a:solidFill>
                    <a:round/>
                  </a:ln>
                  <a:effectLst/>
                </c:spPr>
                <c:marker>
                  <c:symbol val="none"/>
                </c:marker>
                <c:cat>
                  <c:numRef>
                    <c:extLst>
                      <c:ext uri="{02D57815-91ED-43cb-92C2-25804820EDAC}">
                        <c15:formulaRef>
                          <c15:sqref>契約社数推移!$A$5:$A$89</c15:sqref>
                        </c15:formulaRef>
                      </c:ext>
                    </c:extLst>
                    <c:numCache>
                      <c:formatCode>yyyy/m/d;@</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extLst>
                      <c:ext uri="{02D57815-91ED-43cb-92C2-25804820EDAC}">
                        <c15:formulaRef>
                          <c15:sqref>契約社数推移!$BH$5:$BH$89</c15:sqref>
                        </c15:formulaRef>
                      </c:ext>
                    </c:extLst>
                    <c:numCache>
                      <c:formatCode>#,##0_ ;[Red]\-#,##0\ </c:formatCode>
                      <c:ptCount val="36"/>
                      <c:pt idx="0">
                        <c:v>5</c:v>
                      </c:pt>
                      <c:pt idx="1">
                        <c:v>12</c:v>
                      </c:pt>
                      <c:pt idx="2">
                        <c:v>12</c:v>
                      </c:pt>
                      <c:pt idx="3">
                        <c:v>6</c:v>
                      </c:pt>
                      <c:pt idx="4">
                        <c:v>3</c:v>
                      </c:pt>
                      <c:pt idx="5">
                        <c:v>8</c:v>
                      </c:pt>
                      <c:pt idx="6">
                        <c:v>11</c:v>
                      </c:pt>
                      <c:pt idx="7">
                        <c:v>10</c:v>
                      </c:pt>
                      <c:pt idx="8">
                        <c:v>16</c:v>
                      </c:pt>
                      <c:pt idx="9">
                        <c:v>7</c:v>
                      </c:pt>
                      <c:pt idx="10">
                        <c:v>5</c:v>
                      </c:pt>
                      <c:pt idx="11">
                        <c:v>13</c:v>
                      </c:pt>
                      <c:pt idx="12">
                        <c:v>11</c:v>
                      </c:pt>
                      <c:pt idx="13">
                        <c:v>8</c:v>
                      </c:pt>
                      <c:pt idx="14">
                        <c:v>11</c:v>
                      </c:pt>
                      <c:pt idx="15">
                        <c:v>13</c:v>
                      </c:pt>
                      <c:pt idx="16">
                        <c:v>16</c:v>
                      </c:pt>
                      <c:pt idx="17">
                        <c:v>-3</c:v>
                      </c:pt>
                      <c:pt idx="18">
                        <c:v>12</c:v>
                      </c:pt>
                      <c:pt idx="19">
                        <c:v>9</c:v>
                      </c:pt>
                      <c:pt idx="20">
                        <c:v>17</c:v>
                      </c:pt>
                      <c:pt idx="21">
                        <c:v>7</c:v>
                      </c:pt>
                      <c:pt idx="22">
                        <c:v>2</c:v>
                      </c:pt>
                      <c:pt idx="23">
                        <c:v>2</c:v>
                      </c:pt>
                      <c:pt idx="24">
                        <c:v>8</c:v>
                      </c:pt>
                      <c:pt idx="25">
                        <c:v>6</c:v>
                      </c:pt>
                      <c:pt idx="26">
                        <c:v>5</c:v>
                      </c:pt>
                      <c:pt idx="27">
                        <c:v>10</c:v>
                      </c:pt>
                      <c:pt idx="28">
                        <c:v>12</c:v>
                      </c:pt>
                      <c:pt idx="29">
                        <c:v>21</c:v>
                      </c:pt>
                      <c:pt idx="30">
                        <c:v>12</c:v>
                      </c:pt>
                      <c:pt idx="31">
                        <c:v>2</c:v>
                      </c:pt>
                      <c:pt idx="32">
                        <c:v>15</c:v>
                      </c:pt>
                      <c:pt idx="33">
                        <c:v>13</c:v>
                      </c:pt>
                      <c:pt idx="34">
                        <c:v>9</c:v>
                      </c:pt>
                      <c:pt idx="35">
                        <c:v>27</c:v>
                      </c:pt>
                    </c:numCache>
                  </c:numRef>
                </c:val>
                <c:smooth val="0"/>
                <c:extLst>
                  <c:ext xmlns:c16="http://schemas.microsoft.com/office/drawing/2014/chart" uri="{C3380CC4-5D6E-409C-BE32-E72D297353CC}">
                    <c16:uniqueId val="{00000036-456D-44C1-AED0-4689E338B203}"/>
                  </c:ext>
                </c:extLst>
              </c15:ser>
            </c15:filteredLineSeries>
          </c:ext>
        </c:extLst>
      </c:lineChart>
      <c:dateAx>
        <c:axId val="2047196208"/>
        <c:scaling>
          <c:orientation val="minMax"/>
        </c:scaling>
        <c:delete val="0"/>
        <c:axPos val="b"/>
        <c:majorGridlines>
          <c:spPr>
            <a:ln w="9525" cap="flat" cmpd="sng" algn="ctr">
              <a:noFill/>
              <a:round/>
            </a:ln>
            <a:effectLst/>
          </c:spPr>
        </c:majorGridlines>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047200368"/>
        <c:crosses val="autoZero"/>
        <c:auto val="1"/>
        <c:lblOffset val="100"/>
        <c:baseTimeUnit val="months"/>
      </c:dateAx>
      <c:valAx>
        <c:axId val="204720036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047196208"/>
        <c:crosses val="autoZero"/>
        <c:crossBetween val="between"/>
        <c:majorUnit val="10"/>
      </c:valAx>
      <c:valAx>
        <c:axId val="798140223"/>
        <c:scaling>
          <c:orientation val="minMax"/>
        </c:scaling>
        <c:delete val="1"/>
        <c:axPos val="r"/>
        <c:numFmt formatCode="#,##0_ ;[Red]\-#,##0\ " sourceLinked="1"/>
        <c:majorTickMark val="out"/>
        <c:minorTickMark val="none"/>
        <c:tickLblPos val="nextTo"/>
        <c:crossAx val="798142303"/>
        <c:crosses val="max"/>
        <c:crossBetween val="between"/>
      </c:valAx>
      <c:catAx>
        <c:axId val="798142303"/>
        <c:scaling>
          <c:orientation val="minMax"/>
        </c:scaling>
        <c:delete val="1"/>
        <c:axPos val="b"/>
        <c:numFmt formatCode="yyyy/m/d;@" sourceLinked="1"/>
        <c:majorTickMark val="out"/>
        <c:minorTickMark val="none"/>
        <c:tickLblPos val="nextTo"/>
        <c:crossAx val="798140223"/>
        <c:crosses val="autoZero"/>
        <c:auto val="1"/>
        <c:lblAlgn val="ctr"/>
        <c:lblOffset val="100"/>
        <c:tickLblSkip val="1"/>
        <c:tickMarkSkip val="1"/>
        <c:noMultiLvlLbl val="0"/>
      </c:catAx>
      <c:spPr>
        <a:noFill/>
        <a:ln>
          <a:noFill/>
        </a:ln>
        <a:effectLst/>
      </c:spPr>
    </c:plotArea>
    <c:legend>
      <c:legendPos val="b"/>
      <c:layout>
        <c:manualLayout>
          <c:xMode val="edge"/>
          <c:yMode val="edge"/>
          <c:x val="6.0521481481481482E-2"/>
          <c:y val="0.61189000000000004"/>
          <c:w val="0.12000802469135803"/>
          <c:h val="0.14442166666666667"/>
        </c:manualLayout>
      </c:layout>
      <c:overlay val="0"/>
      <c:spPr>
        <a:noFill/>
        <a:ln>
          <a:noFill/>
        </a:ln>
        <a:effectLst/>
      </c:spPr>
      <c:txPr>
        <a:bodyPr rot="0" spcFirstLastPara="1" vertOverflow="ellipsis" vert="horz" wrap="square" anchor="ctr" anchorCtr="1"/>
        <a:lstStyle/>
        <a:p>
          <a:pPr>
            <a:defRPr lang="ja-JP"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0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sz="1000">
                <a:latin typeface="メイリオ" panose="020B0604030504040204" pitchFamily="50" charset="-128"/>
                <a:ea typeface="メイリオ" panose="020B0604030504040204" pitchFamily="50" charset="-128"/>
              </a:rPr>
              <a:t>Sales of teardown survey data (yearly)</a:t>
            </a:r>
          </a:p>
        </c:rich>
      </c:tx>
      <c:overlay val="0"/>
      <c:spPr>
        <a:noFill/>
        <a:ln>
          <a:noFill/>
        </a:ln>
        <a:effectLst/>
      </c:spPr>
      <c:txPr>
        <a:bodyPr rot="0" spcFirstLastPara="1" vertOverflow="ellipsis" vert="horz" wrap="square" anchor="ctr" anchorCtr="1"/>
        <a:lstStyle/>
        <a:p>
          <a:pPr>
            <a:defRPr lang="ja-JP" sz="10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6"/>
          <c:order val="6"/>
          <c:tx>
            <c:strRef>
              <c:f>'Sheet1 (2)'!$H$1</c:f>
              <c:strCache>
                <c:ptCount val="1"/>
                <c:pt idx="0">
                  <c:v>部品分解データ販売売上高</c:v>
                </c:pt>
              </c:strCache>
            </c:strRef>
          </c:tx>
          <c:spPr>
            <a:solidFill>
              <a:schemeClr val="accent1">
                <a:lumMod val="60000"/>
              </a:schemeClr>
            </a:solidFill>
            <a:ln>
              <a:noFill/>
            </a:ln>
            <a:effectLst/>
          </c:spPr>
          <c:invertIfNegative val="0"/>
          <c:cat>
            <c:strRef>
              <c:f>'Sheet1 (2)'!$A$2:$A$9</c:f>
              <c:strCache>
                <c:ptCount val="4"/>
                <c:pt idx="0">
                  <c:v>2017年</c:v>
                </c:pt>
                <c:pt idx="1">
                  <c:v>2018年</c:v>
                </c:pt>
                <c:pt idx="2">
                  <c:v>2019年</c:v>
                </c:pt>
                <c:pt idx="3">
                  <c:v>2020年</c:v>
                </c:pt>
              </c:strCache>
              <c:extLst/>
            </c:strRef>
          </c:cat>
          <c:val>
            <c:numRef>
              <c:f>'Sheet1 (2)'!$H$2:$H$9</c:f>
              <c:numCache>
                <c:formatCode>#,##0_ </c:formatCode>
                <c:ptCount val="4"/>
                <c:pt idx="0">
                  <c:v>7167000</c:v>
                </c:pt>
                <c:pt idx="1">
                  <c:v>44330940</c:v>
                </c:pt>
                <c:pt idx="2">
                  <c:v>71489240</c:v>
                </c:pt>
                <c:pt idx="3">
                  <c:v>98625633</c:v>
                </c:pt>
              </c:numCache>
              <c:extLst/>
            </c:numRef>
          </c:val>
          <c:extLst>
            <c:ext xmlns:c16="http://schemas.microsoft.com/office/drawing/2014/chart" uri="{C3380CC4-5D6E-409C-BE32-E72D297353CC}">
              <c16:uniqueId val="{00000000-3B61-4100-896D-B10093C341B1}"/>
            </c:ext>
          </c:extLst>
        </c:ser>
        <c:dLbls>
          <c:showLegendKey val="0"/>
          <c:showVal val="0"/>
          <c:showCatName val="0"/>
          <c:showSerName val="0"/>
          <c:showPercent val="0"/>
          <c:showBubbleSize val="0"/>
        </c:dLbls>
        <c:gapWidth val="219"/>
        <c:overlap val="-27"/>
        <c:axId val="21587488"/>
        <c:axId val="21588736"/>
        <c:extLst>
          <c:ext xmlns:c15="http://schemas.microsoft.com/office/drawing/2012/chart" uri="{02D57815-91ED-43cb-92C2-25804820EDAC}">
            <c15:filteredBarSeries>
              <c15:ser>
                <c:idx val="0"/>
                <c:order val="0"/>
                <c:tx>
                  <c:strRef>
                    <c:extLst>
                      <c:ext uri="{02D57815-91ED-43cb-92C2-25804820EDAC}">
                        <c15:formulaRef>
                          <c15:sqref>'Sheet1 (2)'!$B$1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'Sheet1 (2)'!$A$2:$A$9</c15:sqref>
                        </c15:formulaRef>
                      </c:ext>
                    </c:extLst>
                    <c:strCache>
                      <c:ptCount val="4"/>
                      <c:pt idx="0">
                        <c:v>2017年</c:v>
                      </c:pt>
                      <c:pt idx="1">
                        <c:v>2018年</c:v>
                      </c:pt>
                      <c:pt idx="2">
                        <c:v>2019年</c:v>
                      </c:pt>
                      <c:pt idx="3">
                        <c:v>2020年</c:v>
                      </c:pt>
                    </c:strCache>
                  </c:strRef>
                </c:cat>
                <c:val>
                  <c:numRef>
                    <c:extLst>
                      <c:ext uri="{02D57815-91ED-43cb-92C2-25804820EDAC}">
                        <c15:formulaRef>
                          <c15:sqref>'Sheet1 (2)'!$B$2:$B$9</c15:sqref>
                        </c15:formulaRef>
                      </c:ext>
                    </c:extLst>
                    <c:numCache>
                      <c:formatCode>#,##0_ </c:formatCode>
                      <c:ptCount val="4"/>
                      <c:pt idx="0">
                        <c:v>1397153683</c:v>
                      </c:pt>
                      <c:pt idx="1">
                        <c:v>1571696307</c:v>
                      </c:pt>
                      <c:pt idx="2">
                        <c:v>1748392503</c:v>
                      </c:pt>
                      <c:pt idx="3">
                        <c:v>1925204392</c:v>
                      </c:pt>
                    </c:numCache>
                  </c:numRef>
                </c:val>
                <c:extLst>
                  <c:ext xmlns:c16="http://schemas.microsoft.com/office/drawing/2014/chart" uri="{C3380CC4-5D6E-409C-BE32-E72D297353CC}">
                    <c16:uniqueId val="{00000001-3B61-4100-896D-B10093C341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 (2)'!$C$1</c15:sqref>
                        </c15:formulaRef>
                      </c:ext>
                    </c:extLst>
                    <c:strCache>
                      <c:ptCount val="1"/>
                      <c:pt idx="0">
                        <c:v>LINES売上高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(2)'!$C$2:$C$9</c15:sqref>
                        </c15:formulaRef>
                      </c:ext>
                    </c:extLst>
                    <c:numCache>
                      <c:formatCode>#,##0_ </c:formatCode>
                      <c:ptCount val="4"/>
                      <c:pt idx="0">
                        <c:v>24222116</c:v>
                      </c:pt>
                      <c:pt idx="1">
                        <c:v>23880756</c:v>
                      </c:pt>
                      <c:pt idx="2">
                        <c:v>23619653</c:v>
                      </c:pt>
                      <c:pt idx="3">
                        <c:v>36947609</c:v>
                      </c:pt>
                    </c:numCache>
                  </c:numRef>
                </c:val>
                <c:extLst xmlns:c15="http://schemas.microsoft.com/office/drawing/2012/chart">
                  <c:ext xmlns:c16="http://schemas.microsoft.com/office/drawing/2014/chart" uri="{C3380CC4-5D6E-409C-BE32-E72D297353CC}">
                    <c16:uniqueId val="{00000002-3B61-4100-896D-B10093C341B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 (2)'!$D$1</c15:sqref>
                        </c15:formulaRef>
                      </c:ext>
                    </c:extLst>
                    <c:strCache>
                      <c:ptCount val="1"/>
                      <c:pt idx="0">
                        <c:v>コンサルティング売上高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(2)'!$D$2:$D$9</c15:sqref>
                        </c15:formulaRef>
                      </c:ext>
                    </c:extLst>
                    <c:numCache>
                      <c:formatCode>#,##0_ </c:formatCode>
                      <c:ptCount val="4"/>
                      <c:pt idx="0">
                        <c:v>97676063</c:v>
                      </c:pt>
                      <c:pt idx="1">
                        <c:v>157459140</c:v>
                      </c:pt>
                      <c:pt idx="2">
                        <c:v>203852594</c:v>
                      </c:pt>
                      <c:pt idx="3">
                        <c:v>191512920</c:v>
                      </c:pt>
                    </c:numCache>
                  </c:numRef>
                </c:val>
                <c:extLst xmlns:c15="http://schemas.microsoft.com/office/drawing/2012/chart">
                  <c:ext xmlns:c16="http://schemas.microsoft.com/office/drawing/2014/chart" uri="{C3380CC4-5D6E-409C-BE32-E72D297353CC}">
                    <c16:uniqueId val="{00000003-3B61-4100-896D-B10093C341B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(2)'!$E$1</c15:sqref>
                        </c15:formulaRef>
                      </c:ext>
                    </c:extLst>
                    <c:strCache>
                      <c:ptCount val="1"/>
                      <c:pt idx="0">
                        <c:v>リクルートソリューション売上高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(2)'!$E$2:$E$9</c15:sqref>
                        </c15:formulaRef>
                      </c:ext>
                    </c:extLst>
                    <c:numCache>
                      <c:formatCode>#,##0_ </c:formatCode>
                      <c:ptCount val="4"/>
                      <c:pt idx="0">
                        <c:v>77473531</c:v>
                      </c:pt>
                      <c:pt idx="1">
                        <c:v>83674646</c:v>
                      </c:pt>
                      <c:pt idx="2">
                        <c:v>119938770</c:v>
                      </c:pt>
                      <c:pt idx="3">
                        <c:v>93713743.999999985</c:v>
                      </c:pt>
                    </c:numCache>
                  </c:numRef>
                </c:val>
                <c:extLst xmlns:c15="http://schemas.microsoft.com/office/drawing/2012/chart">
                  <c:ext xmlns:c16="http://schemas.microsoft.com/office/drawing/2014/chart" uri="{C3380CC4-5D6E-409C-BE32-E72D297353CC}">
                    <c16:uniqueId val="{00000004-3B61-4100-896D-B10093C341B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 (2)'!$F$1</c15:sqref>
                        </c15:formulaRef>
                      </c:ext>
                    </c:extLst>
                    <c:strCache>
                      <c:ptCount val="1"/>
                      <c:pt idx="0">
                        <c:v>市場予測情報販売売上高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(2)'!$F$2:$F$9</c15:sqref>
                        </c15:formulaRef>
                      </c:ext>
                    </c:extLst>
                    <c:numCache>
                      <c:formatCode>#,##0_ </c:formatCode>
                      <c:ptCount val="4"/>
                      <c:pt idx="0">
                        <c:v>71147912</c:v>
                      </c:pt>
                      <c:pt idx="1">
                        <c:v>116002989</c:v>
                      </c:pt>
                      <c:pt idx="2">
                        <c:v>128594828</c:v>
                      </c:pt>
                      <c:pt idx="3">
                        <c:v>138709464</c:v>
                      </c:pt>
                    </c:numCache>
                  </c:numRef>
                </c:val>
                <c:extLst xmlns:c15="http://schemas.microsoft.com/office/drawing/2012/chart">
                  <c:ext xmlns:c16="http://schemas.microsoft.com/office/drawing/2014/chart" uri="{C3380CC4-5D6E-409C-BE32-E72D297353CC}">
                    <c16:uniqueId val="{00000005-3B61-4100-896D-B10093C341B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 (2)'!$G$1</c15:sqref>
                        </c15:formulaRef>
                      </c:ext>
                    </c:extLst>
                    <c:strCache>
                      <c:ptCount val="1"/>
                      <c:pt idx="0">
                        <c:v>部品調達代行売上高</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(2)'!$G$2:$G$9</c15:sqref>
                        </c15:formulaRef>
                      </c:ext>
                    </c:extLst>
                    <c:numCache>
                      <c:formatCode>#,##0_ </c:formatCode>
                      <c:ptCount val="4"/>
                      <c:pt idx="0">
                        <c:v>5378599</c:v>
                      </c:pt>
                      <c:pt idx="1">
                        <c:v>46427355</c:v>
                      </c:pt>
                      <c:pt idx="2">
                        <c:v>84768181</c:v>
                      </c:pt>
                      <c:pt idx="3">
                        <c:v>178512650</c:v>
                      </c:pt>
                    </c:numCache>
                  </c:numRef>
                </c:val>
                <c:extLst xmlns:c15="http://schemas.microsoft.com/office/drawing/2012/chart">
                  <c:ext xmlns:c16="http://schemas.microsoft.com/office/drawing/2014/chart" uri="{C3380CC4-5D6E-409C-BE32-E72D297353CC}">
                    <c16:uniqueId val="{00000006-3B61-4100-896D-B10093C341B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 (2)'!$I$1</c15:sqref>
                        </c15:formulaRef>
                      </c:ext>
                    </c:extLst>
                    <c:strCache>
                      <c:ptCount val="1"/>
                      <c:pt idx="0">
                        <c:v>ベンチマーキング関連売上</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(2)'!$I$2:$I$9</c15:sqref>
                        </c15:formulaRef>
                      </c:ext>
                    </c:extLst>
                    <c:numCache>
                      <c:formatCode>#,##0_ </c:formatCode>
                      <c:ptCount val="4"/>
                      <c:pt idx="0">
                        <c:v>12545599</c:v>
                      </c:pt>
                      <c:pt idx="1">
                        <c:v>90758295</c:v>
                      </c:pt>
                      <c:pt idx="2">
                        <c:v>156257421</c:v>
                      </c:pt>
                      <c:pt idx="3">
                        <c:v>277138283</c:v>
                      </c:pt>
                    </c:numCache>
                  </c:numRef>
                </c:val>
                <c:extLst xmlns:c15="http://schemas.microsoft.com/office/drawing/2012/chart">
                  <c:ext xmlns:c16="http://schemas.microsoft.com/office/drawing/2014/chart" uri="{C3380CC4-5D6E-409C-BE32-E72D297353CC}">
                    <c16:uniqueId val="{00000007-3B61-4100-896D-B10093C341B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 (2)'!$J$1</c15:sqref>
                        </c15:formulaRef>
                      </c:ext>
                    </c:extLst>
                    <c:strCache>
                      <c:ptCount val="1"/>
                      <c:pt idx="0">
                        <c:v>連結合計</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(2)'!$J$2:$J$9</c15:sqref>
                        </c15:formulaRef>
                      </c:ext>
                    </c:extLst>
                    <c:numCache>
                      <c:formatCode>#,##0_ </c:formatCode>
                      <c:ptCount val="4"/>
                      <c:pt idx="0">
                        <c:v>1680218904</c:v>
                      </c:pt>
                      <c:pt idx="1">
                        <c:v>2043472141</c:v>
                      </c:pt>
                      <c:pt idx="2">
                        <c:v>2380655776</c:v>
                      </c:pt>
                      <c:pt idx="3">
                        <c:v>2663226411</c:v>
                      </c:pt>
                    </c:numCache>
                  </c:numRef>
                </c:val>
                <c:extLst xmlns:c15="http://schemas.microsoft.com/office/drawing/2012/chart">
                  <c:ext xmlns:c16="http://schemas.microsoft.com/office/drawing/2014/chart" uri="{C3380CC4-5D6E-409C-BE32-E72D297353CC}">
                    <c16:uniqueId val="{00000008-3B61-4100-896D-B10093C341B1}"/>
                  </c:ext>
                </c:extLst>
              </c15:ser>
            </c15:filteredBarSeries>
          </c:ext>
        </c:extLst>
      </c:barChart>
      <c:catAx>
        <c:axId val="2158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588736"/>
        <c:crosses val="autoZero"/>
        <c:auto val="1"/>
        <c:lblAlgn val="ctr"/>
        <c:lblOffset val="100"/>
        <c:noMultiLvlLbl val="0"/>
      </c:catAx>
      <c:valAx>
        <c:axId val="21588736"/>
        <c:scaling>
          <c:orientation val="minMax"/>
          <c:max val="100000000"/>
          <c:min val="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587488"/>
        <c:crosses val="autoZero"/>
        <c:crossBetween val="between"/>
        <c:majorUnit val="3000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200"/>
              </a:lnSpc>
              <a:defRPr lang="ja-JP" sz="10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sz="1000">
                <a:latin typeface="メイリオ" panose="020B0604030504040204" pitchFamily="50" charset="-128"/>
                <a:ea typeface="メイリオ" panose="020B0604030504040204" pitchFamily="50" charset="-128"/>
              </a:rPr>
              <a:t>Accounts for sales of businesses other than the Information Platform</a:t>
            </a:r>
          </a:p>
          <a:p>
            <a:pPr>
              <a:lnSpc>
                <a:spcPts val="1200"/>
              </a:lnSpc>
              <a:defRPr lang="ja-JP" sz="1000">
                <a:latin typeface="メイリオ" panose="020B0604030504040204" pitchFamily="50" charset="-128"/>
                <a:ea typeface="メイリオ" panose="020B0604030504040204" pitchFamily="50" charset="-128"/>
              </a:defRPr>
            </a:pPr>
            <a:r>
              <a:rPr lang="en-US" sz="1000">
                <a:latin typeface="メイリオ" panose="020B0604030504040204" pitchFamily="50" charset="-128"/>
                <a:ea typeface="メイリオ" panose="020B0604030504040204" pitchFamily="50" charset="-128"/>
              </a:rPr>
              <a:t>Percentage of Benchmarking-related business</a:t>
            </a:r>
          </a:p>
        </c:rich>
      </c:tx>
      <c:layout>
        <c:manualLayout>
          <c:xMode val="edge"/>
          <c:yMode val="edge"/>
          <c:x val="0.12744029075804778"/>
          <c:y val="7.0555555555555554E-3"/>
        </c:manualLayout>
      </c:layout>
      <c:overlay val="0"/>
      <c:spPr>
        <a:noFill/>
        <a:ln>
          <a:noFill/>
        </a:ln>
        <a:effectLst/>
      </c:spPr>
      <c:txPr>
        <a:bodyPr rot="0" spcFirstLastPara="1" vertOverflow="ellipsis" vert="horz" wrap="square" anchor="ctr" anchorCtr="1"/>
        <a:lstStyle/>
        <a:p>
          <a:pPr>
            <a:lnSpc>
              <a:spcPts val="1200"/>
            </a:lnSpc>
            <a:defRPr lang="ja-JP" sz="10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9807113187954313E-2"/>
          <c:y val="0.2398888888888889"/>
          <c:w val="0.87722300103842155"/>
          <c:h val="0.59138999999999997"/>
        </c:manualLayout>
      </c:layout>
      <c:barChart>
        <c:barDir val="col"/>
        <c:grouping val="stacked"/>
        <c:varyColors val="0"/>
        <c:ser>
          <c:idx val="10"/>
          <c:order val="10"/>
          <c:tx>
            <c:strRef>
              <c:f>'Sheet1 (2)'!$L$1</c:f>
              <c:strCache>
                <c:ptCount val="1"/>
                <c:pt idx="0">
                  <c:v>ベンチマーキング関連事業</c:v>
                </c:pt>
              </c:strCache>
            </c:strRef>
          </c:tx>
          <c:spPr>
            <a:solidFill>
              <a:schemeClr val="accent5">
                <a:lumMod val="60000"/>
              </a:schemeClr>
            </a:solidFill>
            <a:ln>
              <a:noFill/>
            </a:ln>
            <a:effectLst/>
          </c:spPr>
          <c:invertIfNegative val="0"/>
          <c:cat>
            <c:strRef>
              <c:f>'Sheet1 (2)'!$A$2:$A$9</c:f>
              <c:strCache>
                <c:ptCount val="4"/>
                <c:pt idx="0">
                  <c:v>2017年</c:v>
                </c:pt>
                <c:pt idx="1">
                  <c:v>2018年</c:v>
                </c:pt>
                <c:pt idx="2">
                  <c:v>2019年</c:v>
                </c:pt>
                <c:pt idx="3">
                  <c:v>2020年</c:v>
                </c:pt>
              </c:strCache>
              <c:extLst/>
            </c:strRef>
          </c:cat>
          <c:val>
            <c:numRef>
              <c:f>'Sheet1 (2)'!$L$2:$L$9</c:f>
              <c:numCache>
                <c:formatCode>0.0%</c:formatCode>
                <c:ptCount val="4"/>
                <c:pt idx="0">
                  <c:v>4.4320524279455722E-2</c:v>
                </c:pt>
                <c:pt idx="1">
                  <c:v>0.19237588799429689</c:v>
                </c:pt>
                <c:pt idx="2">
                  <c:v>0.24713980342173061</c:v>
                </c:pt>
                <c:pt idx="3">
                  <c:v>0.37551492484670707</c:v>
                </c:pt>
              </c:numCache>
              <c:extLst/>
            </c:numRef>
          </c:val>
          <c:extLst>
            <c:ext xmlns:c16="http://schemas.microsoft.com/office/drawing/2014/chart" uri="{C3380CC4-5D6E-409C-BE32-E72D297353CC}">
              <c16:uniqueId val="{00000000-37F4-4508-8944-D763454F9F30}"/>
            </c:ext>
          </c:extLst>
        </c:ser>
        <c:ser>
          <c:idx val="11"/>
          <c:order val="11"/>
          <c:tx>
            <c:strRef>
              <c:f>'Sheet1 (2)'!$M$1</c:f>
              <c:strCache>
                <c:ptCount val="1"/>
                <c:pt idx="0">
                  <c:v>IP以外の事業（ベンチマーキング関連除く）</c:v>
                </c:pt>
              </c:strCache>
            </c:strRef>
          </c:tx>
          <c:spPr>
            <a:solidFill>
              <a:schemeClr val="accent6">
                <a:lumMod val="60000"/>
              </a:schemeClr>
            </a:solidFill>
            <a:ln>
              <a:noFill/>
            </a:ln>
            <a:effectLst/>
          </c:spPr>
          <c:invertIfNegative val="0"/>
          <c:cat>
            <c:strRef>
              <c:f>'Sheet1 (2)'!$A$2:$A$9</c:f>
              <c:strCache>
                <c:ptCount val="4"/>
                <c:pt idx="0">
                  <c:v>2017年</c:v>
                </c:pt>
                <c:pt idx="1">
                  <c:v>2018年</c:v>
                </c:pt>
                <c:pt idx="2">
                  <c:v>2019年</c:v>
                </c:pt>
                <c:pt idx="3">
                  <c:v>2020年</c:v>
                </c:pt>
              </c:strCache>
              <c:extLst/>
            </c:strRef>
          </c:cat>
          <c:val>
            <c:numRef>
              <c:f>'Sheet1 (2)'!$M$2:$M$9</c:f>
              <c:numCache>
                <c:formatCode>0.0%</c:formatCode>
                <c:ptCount val="4"/>
                <c:pt idx="0">
                  <c:v>0.95567947572054424</c:v>
                </c:pt>
                <c:pt idx="1">
                  <c:v>0.80762411200570305</c:v>
                </c:pt>
                <c:pt idx="2">
                  <c:v>0.75286019657826941</c:v>
                </c:pt>
                <c:pt idx="3">
                  <c:v>0.62448507515329288</c:v>
                </c:pt>
              </c:numCache>
              <c:extLst/>
            </c:numRef>
          </c:val>
          <c:extLst>
            <c:ext xmlns:c16="http://schemas.microsoft.com/office/drawing/2014/chart" uri="{C3380CC4-5D6E-409C-BE32-E72D297353CC}">
              <c16:uniqueId val="{00000001-37F4-4508-8944-D763454F9F30}"/>
            </c:ext>
          </c:extLst>
        </c:ser>
        <c:dLbls>
          <c:showLegendKey val="0"/>
          <c:showVal val="0"/>
          <c:showCatName val="0"/>
          <c:showSerName val="0"/>
          <c:showPercent val="0"/>
          <c:showBubbleSize val="0"/>
        </c:dLbls>
        <c:gapWidth val="219"/>
        <c:overlap val="100"/>
        <c:axId val="21587488"/>
        <c:axId val="21588736"/>
        <c:extLst>
          <c:ext xmlns:c15="http://schemas.microsoft.com/office/drawing/2012/chart" uri="{02D57815-91ED-43cb-92C2-25804820EDAC}">
            <c15:filteredBarSeries>
              <c15:ser>
                <c:idx val="0"/>
                <c:order val="0"/>
                <c:tx>
                  <c:strRef>
                    <c:extLst>
                      <c:ext uri="{02D57815-91ED-43cb-92C2-25804820EDAC}">
                        <c15:formulaRef>
                          <c15:sqref>'Sheet1 (2)'!$B$1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'Sheet1 (2)'!$A$2:$A$9</c15:sqref>
                        </c15:formulaRef>
                      </c:ext>
                    </c:extLst>
                    <c:strCache>
                      <c:ptCount val="4"/>
                      <c:pt idx="0">
                        <c:v>2017年</c:v>
                      </c:pt>
                      <c:pt idx="1">
                        <c:v>2018年</c:v>
                      </c:pt>
                      <c:pt idx="2">
                        <c:v>2019年</c:v>
                      </c:pt>
                      <c:pt idx="3">
                        <c:v>2020年</c:v>
                      </c:pt>
                    </c:strCache>
                  </c:strRef>
                </c:cat>
                <c:val>
                  <c:numRef>
                    <c:extLst>
                      <c:ext uri="{02D57815-91ED-43cb-92C2-25804820EDAC}">
                        <c15:formulaRef>
                          <c15:sqref>'Sheet1 (2)'!$B$2:$B$9</c15:sqref>
                        </c15:formulaRef>
                      </c:ext>
                    </c:extLst>
                    <c:numCache>
                      <c:formatCode>#,##0_ </c:formatCode>
                      <c:ptCount val="4"/>
                      <c:pt idx="0">
                        <c:v>1397153683</c:v>
                      </c:pt>
                      <c:pt idx="1">
                        <c:v>1571696307</c:v>
                      </c:pt>
                      <c:pt idx="2">
                        <c:v>1748392503</c:v>
                      </c:pt>
                      <c:pt idx="3">
                        <c:v>1925204392</c:v>
                      </c:pt>
                    </c:numCache>
                  </c:numRef>
                </c:val>
                <c:extLst>
                  <c:ext xmlns:c16="http://schemas.microsoft.com/office/drawing/2014/chart" uri="{C3380CC4-5D6E-409C-BE32-E72D297353CC}">
                    <c16:uniqueId val="{00000002-37F4-4508-8944-D763454F9F3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 (2)'!$C$1</c15:sqref>
                        </c15:formulaRef>
                      </c:ext>
                    </c:extLst>
                    <c:strCache>
                      <c:ptCount val="1"/>
                      <c:pt idx="0">
                        <c:v>LINES売上高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(2)'!$C$2:$C$9</c15:sqref>
                        </c15:formulaRef>
                      </c:ext>
                    </c:extLst>
                    <c:numCache>
                      <c:formatCode>#,##0_ </c:formatCode>
                      <c:ptCount val="4"/>
                      <c:pt idx="0">
                        <c:v>24222116</c:v>
                      </c:pt>
                      <c:pt idx="1">
                        <c:v>23880756</c:v>
                      </c:pt>
                      <c:pt idx="2">
                        <c:v>23619653</c:v>
                      </c:pt>
                      <c:pt idx="3">
                        <c:v>36947609</c:v>
                      </c:pt>
                    </c:numCache>
                  </c:numRef>
                </c:val>
                <c:extLst xmlns:c15="http://schemas.microsoft.com/office/drawing/2012/chart">
                  <c:ext xmlns:c16="http://schemas.microsoft.com/office/drawing/2014/chart" uri="{C3380CC4-5D6E-409C-BE32-E72D297353CC}">
                    <c16:uniqueId val="{00000003-37F4-4508-8944-D763454F9F3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 (2)'!$D$1</c15:sqref>
                        </c15:formulaRef>
                      </c:ext>
                    </c:extLst>
                    <c:strCache>
                      <c:ptCount val="1"/>
                      <c:pt idx="0">
                        <c:v>コンサルティング売上高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(2)'!$D$2:$D$9</c15:sqref>
                        </c15:formulaRef>
                      </c:ext>
                    </c:extLst>
                    <c:numCache>
                      <c:formatCode>#,##0_ </c:formatCode>
                      <c:ptCount val="4"/>
                      <c:pt idx="0">
                        <c:v>97676063</c:v>
                      </c:pt>
                      <c:pt idx="1">
                        <c:v>157459140</c:v>
                      </c:pt>
                      <c:pt idx="2">
                        <c:v>203852594</c:v>
                      </c:pt>
                      <c:pt idx="3">
                        <c:v>191512920</c:v>
                      </c:pt>
                    </c:numCache>
                  </c:numRef>
                </c:val>
                <c:extLst xmlns:c15="http://schemas.microsoft.com/office/drawing/2012/chart">
                  <c:ext xmlns:c16="http://schemas.microsoft.com/office/drawing/2014/chart" uri="{C3380CC4-5D6E-409C-BE32-E72D297353CC}">
                    <c16:uniqueId val="{00000004-37F4-4508-8944-D763454F9F3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(2)'!$E$1</c15:sqref>
                        </c15:formulaRef>
                      </c:ext>
                    </c:extLst>
                    <c:strCache>
                      <c:ptCount val="1"/>
                      <c:pt idx="0">
                        <c:v>リクルートソリューション売上高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(2)'!$E$2:$E$9</c15:sqref>
                        </c15:formulaRef>
                      </c:ext>
                    </c:extLst>
                    <c:numCache>
                      <c:formatCode>#,##0_ </c:formatCode>
                      <c:ptCount val="4"/>
                      <c:pt idx="0">
                        <c:v>77473531</c:v>
                      </c:pt>
                      <c:pt idx="1">
                        <c:v>83674646</c:v>
                      </c:pt>
                      <c:pt idx="2">
                        <c:v>119938770</c:v>
                      </c:pt>
                      <c:pt idx="3">
                        <c:v>93713743.999999985</c:v>
                      </c:pt>
                    </c:numCache>
                  </c:numRef>
                </c:val>
                <c:extLst xmlns:c15="http://schemas.microsoft.com/office/drawing/2012/chart">
                  <c:ext xmlns:c16="http://schemas.microsoft.com/office/drawing/2014/chart" uri="{C3380CC4-5D6E-409C-BE32-E72D297353CC}">
                    <c16:uniqueId val="{00000005-37F4-4508-8944-D763454F9F3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 (2)'!$F$1</c15:sqref>
                        </c15:formulaRef>
                      </c:ext>
                    </c:extLst>
                    <c:strCache>
                      <c:ptCount val="1"/>
                      <c:pt idx="0">
                        <c:v>市場予測情報販売売上高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(2)'!$F$2:$F$9</c15:sqref>
                        </c15:formulaRef>
                      </c:ext>
                    </c:extLst>
                    <c:numCache>
                      <c:formatCode>#,##0_ </c:formatCode>
                      <c:ptCount val="4"/>
                      <c:pt idx="0">
                        <c:v>71147912</c:v>
                      </c:pt>
                      <c:pt idx="1">
                        <c:v>116002989</c:v>
                      </c:pt>
                      <c:pt idx="2">
                        <c:v>128594828</c:v>
                      </c:pt>
                      <c:pt idx="3">
                        <c:v>138709464</c:v>
                      </c:pt>
                    </c:numCache>
                  </c:numRef>
                </c:val>
                <c:extLst xmlns:c15="http://schemas.microsoft.com/office/drawing/2012/chart">
                  <c:ext xmlns:c16="http://schemas.microsoft.com/office/drawing/2014/chart" uri="{C3380CC4-5D6E-409C-BE32-E72D297353CC}">
                    <c16:uniqueId val="{00000006-37F4-4508-8944-D763454F9F3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 (2)'!$G$1</c15:sqref>
                        </c15:formulaRef>
                      </c:ext>
                    </c:extLst>
                    <c:strCache>
                      <c:ptCount val="1"/>
                      <c:pt idx="0">
                        <c:v>部品調達代行売上高</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(2)'!$G$2:$G$9</c15:sqref>
                        </c15:formulaRef>
                      </c:ext>
                    </c:extLst>
                    <c:numCache>
                      <c:formatCode>#,##0_ </c:formatCode>
                      <c:ptCount val="4"/>
                      <c:pt idx="0">
                        <c:v>5378599</c:v>
                      </c:pt>
                      <c:pt idx="1">
                        <c:v>46427355</c:v>
                      </c:pt>
                      <c:pt idx="2">
                        <c:v>84768181</c:v>
                      </c:pt>
                      <c:pt idx="3">
                        <c:v>178512650</c:v>
                      </c:pt>
                    </c:numCache>
                  </c:numRef>
                </c:val>
                <c:extLst xmlns:c15="http://schemas.microsoft.com/office/drawing/2012/chart">
                  <c:ext xmlns:c16="http://schemas.microsoft.com/office/drawing/2014/chart" uri="{C3380CC4-5D6E-409C-BE32-E72D297353CC}">
                    <c16:uniqueId val="{00000007-37F4-4508-8944-D763454F9F3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 (2)'!$H$1</c15:sqref>
                        </c15:formulaRef>
                      </c:ext>
                    </c:extLst>
                    <c:strCache>
                      <c:ptCount val="1"/>
                      <c:pt idx="0">
                        <c:v>部品分解データ販売売上高</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(2)'!$H$2:$H$9</c15:sqref>
                        </c15:formulaRef>
                      </c:ext>
                    </c:extLst>
                    <c:numCache>
                      <c:formatCode>#,##0_ </c:formatCode>
                      <c:ptCount val="4"/>
                      <c:pt idx="0">
                        <c:v>7167000</c:v>
                      </c:pt>
                      <c:pt idx="1">
                        <c:v>44330940</c:v>
                      </c:pt>
                      <c:pt idx="2">
                        <c:v>71489240</c:v>
                      </c:pt>
                      <c:pt idx="3">
                        <c:v>98625633</c:v>
                      </c:pt>
                    </c:numCache>
                  </c:numRef>
                </c:val>
                <c:extLst xmlns:c15="http://schemas.microsoft.com/office/drawing/2012/chart">
                  <c:ext xmlns:c16="http://schemas.microsoft.com/office/drawing/2014/chart" uri="{C3380CC4-5D6E-409C-BE32-E72D297353CC}">
                    <c16:uniqueId val="{00000008-37F4-4508-8944-D763454F9F3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 (2)'!$I$1</c15:sqref>
                        </c15:formulaRef>
                      </c:ext>
                    </c:extLst>
                    <c:strCache>
                      <c:ptCount val="1"/>
                      <c:pt idx="0">
                        <c:v>ベンチマーキング関連売上</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(2)'!$I$2:$I$9</c15:sqref>
                        </c15:formulaRef>
                      </c:ext>
                    </c:extLst>
                    <c:numCache>
                      <c:formatCode>#,##0_ </c:formatCode>
                      <c:ptCount val="4"/>
                      <c:pt idx="0">
                        <c:v>12545599</c:v>
                      </c:pt>
                      <c:pt idx="1">
                        <c:v>90758295</c:v>
                      </c:pt>
                      <c:pt idx="2">
                        <c:v>156257421</c:v>
                      </c:pt>
                      <c:pt idx="3">
                        <c:v>277138283</c:v>
                      </c:pt>
                    </c:numCache>
                  </c:numRef>
                </c:val>
                <c:extLst xmlns:c15="http://schemas.microsoft.com/office/drawing/2012/chart">
                  <c:ext xmlns:c16="http://schemas.microsoft.com/office/drawing/2014/chart" uri="{C3380CC4-5D6E-409C-BE32-E72D297353CC}">
                    <c16:uniqueId val="{00000009-37F4-4508-8944-D763454F9F3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 (2)'!$J$1</c15:sqref>
                        </c15:formulaRef>
                      </c:ext>
                    </c:extLst>
                    <c:strCache>
                      <c:ptCount val="1"/>
                      <c:pt idx="0">
                        <c:v>連結合計</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(2)'!$J$2:$J$9</c15:sqref>
                        </c15:formulaRef>
                      </c:ext>
                    </c:extLst>
                    <c:numCache>
                      <c:formatCode>#,##0_ </c:formatCode>
                      <c:ptCount val="4"/>
                      <c:pt idx="0">
                        <c:v>1680218904</c:v>
                      </c:pt>
                      <c:pt idx="1">
                        <c:v>2043472141</c:v>
                      </c:pt>
                      <c:pt idx="2">
                        <c:v>2380655776</c:v>
                      </c:pt>
                      <c:pt idx="3">
                        <c:v>2663226411</c:v>
                      </c:pt>
                    </c:numCache>
                  </c:numRef>
                </c:val>
                <c:extLst xmlns:c15="http://schemas.microsoft.com/office/drawing/2012/chart">
                  <c:ext xmlns:c16="http://schemas.microsoft.com/office/drawing/2014/chart" uri="{C3380CC4-5D6E-409C-BE32-E72D297353CC}">
                    <c16:uniqueId val="{0000000A-37F4-4508-8944-D763454F9F3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 (2)'!$K$1</c15:sqref>
                        </c15:formulaRef>
                      </c:ext>
                    </c:extLst>
                    <c:strCache>
                      <c:ptCount val="1"/>
                      <c:pt idx="0">
                        <c:v>IP以外の事業売上高</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 (2)'!$A$2:$A$9</c15:sqref>
                        </c15:formulaRef>
                      </c:ext>
                    </c:extLst>
                    <c:strCache>
                      <c:ptCount val="4"/>
                      <c:pt idx="0">
                        <c:v>2017年</c:v>
                      </c:pt>
                      <c:pt idx="1">
                        <c:v>2018年</c:v>
                      </c:pt>
                      <c:pt idx="2">
                        <c:v>2019年</c:v>
                      </c:pt>
                      <c:pt idx="3">
                        <c:v>2020年</c:v>
                      </c:pt>
                    </c:strCache>
                  </c:strRef>
                </c:cat>
                <c:val>
                  <c:numRef>
                    <c:extLst xmlns:c15="http://schemas.microsoft.com/office/drawing/2012/chart">
                      <c:ext xmlns:c15="http://schemas.microsoft.com/office/drawing/2012/chart" uri="{02D57815-91ED-43cb-92C2-25804820EDAC}">
                        <c15:formulaRef>
                          <c15:sqref>'Sheet1 (2)'!$K$2:$K$9</c15:sqref>
                        </c15:formulaRef>
                      </c:ext>
                    </c:extLst>
                    <c:numCache>
                      <c:formatCode>#,##0_ </c:formatCode>
                      <c:ptCount val="4"/>
                      <c:pt idx="0">
                        <c:v>283065221</c:v>
                      </c:pt>
                      <c:pt idx="1">
                        <c:v>471775834</c:v>
                      </c:pt>
                      <c:pt idx="2">
                        <c:v>632263273</c:v>
                      </c:pt>
                      <c:pt idx="3">
                        <c:v>738022019</c:v>
                      </c:pt>
                    </c:numCache>
                  </c:numRef>
                </c:val>
                <c:extLst xmlns:c15="http://schemas.microsoft.com/office/drawing/2012/chart">
                  <c:ext xmlns:c16="http://schemas.microsoft.com/office/drawing/2014/chart" uri="{C3380CC4-5D6E-409C-BE32-E72D297353CC}">
                    <c16:uniqueId val="{0000000B-37F4-4508-8944-D763454F9F30}"/>
                  </c:ext>
                </c:extLst>
              </c15:ser>
            </c15:filteredBarSeries>
          </c:ext>
        </c:extLst>
      </c:barChart>
      <c:catAx>
        <c:axId val="2158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588736"/>
        <c:crosses val="autoZero"/>
        <c:auto val="1"/>
        <c:lblAlgn val="ctr"/>
        <c:lblOffset val="100"/>
        <c:noMultiLvlLbl val="0"/>
      </c:catAx>
      <c:valAx>
        <c:axId val="21588736"/>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21587488"/>
        <c:crosses val="autoZero"/>
        <c:crossBetween val="between"/>
        <c:majorUnit val="0.2"/>
      </c:valAx>
      <c:spPr>
        <a:noFill/>
        <a:ln>
          <a:noFill/>
        </a:ln>
        <a:effectLst/>
      </c:spPr>
    </c:plotArea>
    <c:plotVisOnly val="1"/>
    <c:dispBlanksAs val="gap"/>
    <c:showDLblsOverMax val="0"/>
  </c:chart>
  <c:spPr>
    <a:noFill/>
    <a:ln>
      <a:solidFill>
        <a:schemeClr val="bg1"/>
      </a:solid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83950377668882"/>
          <c:y val="0.10591690892602186"/>
          <c:w val="0.42432099244662241"/>
          <c:h val="0.78816618214795631"/>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0BF-4F13-B013-A720BE007BE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0BF-4F13-B013-A720BE007BE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0BF-4F13-B013-A720BE007BE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0BF-4F13-B013-A720BE007BE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0BF-4F13-B013-A720BE007BE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0BF-4F13-B013-A720BE007BE6}"/>
              </c:ext>
            </c:extLst>
          </c:dPt>
          <c:dLbls>
            <c:dLbl>
              <c:idx val="0"/>
              <c:layout>
                <c:manualLayout>
                  <c:x val="1.0624656162702136E-2"/>
                  <c:y val="2.7629065652751437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BF-4F13-B013-A720BE007BE6}"/>
                </c:ext>
              </c:extLst>
            </c:dLbl>
            <c:dLbl>
              <c:idx val="1"/>
              <c:layout>
                <c:manualLayout>
                  <c:x val="-0.15087011751037038"/>
                  <c:y val="-5.1311121926538528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2"/>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0BF-4F13-B013-A720BE007BE6}"/>
                </c:ext>
              </c:extLst>
            </c:dLbl>
            <c:dLbl>
              <c:idx val="2"/>
              <c:layout>
                <c:manualLayout>
                  <c:x val="3.1702644586667918E-2"/>
                  <c:y val="-3.1576086836913625E-2"/>
                </c:manualLayout>
              </c:layout>
              <c:spPr>
                <a:noFill/>
                <a:ln>
                  <a:noFill/>
                </a:ln>
                <a:effectLst/>
              </c:spPr>
              <c:txPr>
                <a:bodyPr rot="0" spcFirstLastPara="1" vertOverflow="ellipsis" vert="horz" wrap="square" lIns="38100" tIns="19050" rIns="38100" bIns="19050" anchor="ctr" anchorCtr="1">
                  <a:noAutofit/>
                </a:bodyPr>
                <a:lstStyle/>
                <a:p>
                  <a:pPr>
                    <a:defRPr lang="ja-JP" sz="900" b="1" i="0" u="none" strike="noStrike" kern="1200" spc="0" baseline="0">
                      <a:solidFill>
                        <a:schemeClr val="accent3"/>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502279352024241"/>
                      <c:h val="0.17228693578140467"/>
                    </c:manualLayout>
                  </c15:layout>
                </c:ext>
                <c:ext xmlns:c16="http://schemas.microsoft.com/office/drawing/2014/chart" uri="{C3380CC4-5D6E-409C-BE32-E72D297353CC}">
                  <c16:uniqueId val="{00000005-D0BF-4F13-B013-A720BE007BE6}"/>
                </c:ext>
              </c:extLst>
            </c:dLbl>
            <c:dLbl>
              <c:idx val="3"/>
              <c:layout>
                <c:manualLayout>
                  <c:x val="-8.4596397573492438E-3"/>
                  <c:y val="3.1576075031715896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4"/>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080997913621477"/>
                      <c:h val="0.2486662540730136"/>
                    </c:manualLayout>
                  </c15:layout>
                </c:ext>
                <c:ext xmlns:c16="http://schemas.microsoft.com/office/drawing/2014/chart" uri="{C3380CC4-5D6E-409C-BE32-E72D297353CC}">
                  <c16:uniqueId val="{00000007-D0BF-4F13-B013-A720BE007BE6}"/>
                </c:ext>
              </c:extLst>
            </c:dLbl>
            <c:dLbl>
              <c:idx val="4"/>
              <c:layout>
                <c:manualLayout>
                  <c:x val="-3.7664775777585341E-2"/>
                  <c:y val="3.1576075031715924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5"/>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403847768914938"/>
                      <c:h val="0.2486662540730136"/>
                    </c:manualLayout>
                  </c15:layout>
                </c:ext>
                <c:ext xmlns:c16="http://schemas.microsoft.com/office/drawing/2014/chart" uri="{C3380CC4-5D6E-409C-BE32-E72D297353CC}">
                  <c16:uniqueId val="{00000009-D0BF-4F13-B013-A720BE007BE6}"/>
                </c:ext>
              </c:extLst>
            </c:dLbl>
            <c:dLbl>
              <c:idx val="5"/>
              <c:layout>
                <c:manualLayout>
                  <c:x val="7.5933326476247245E-2"/>
                  <c:y val="0"/>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6"/>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4565535970920911"/>
                      <c:h val="0.2486662540730136"/>
                    </c:manualLayout>
                  </c15:layout>
                </c:ext>
                <c:ext xmlns:c16="http://schemas.microsoft.com/office/drawing/2014/chart" uri="{C3380CC4-5D6E-409C-BE32-E72D297353CC}">
                  <c16:uniqueId val="{0000000B-D0BF-4F13-B013-A720BE007BE6}"/>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Sheet1!$F$3:$F$8</c:f>
              <c:strCache>
                <c:ptCount val="6"/>
                <c:pt idx="0">
                  <c:v>Technology trend surveys</c:v>
                </c:pt>
                <c:pt idx="1">
                  <c:v>Cost analysis</c:v>
                </c:pt>
                <c:pt idx="2">
                  <c:v>Management consulting</c:v>
                </c:pt>
                <c:pt idx="3">
                  <c:v>Supplier surveys</c:v>
                </c:pt>
                <c:pt idx="4">
                  <c:v>Market trend surveys</c:v>
                </c:pt>
                <c:pt idx="5">
                  <c:v>Testing and other</c:v>
                </c:pt>
              </c:strCache>
            </c:strRef>
          </c:cat>
          <c:val>
            <c:numRef>
              <c:f>Sheet1!$G$3:$G$8</c:f>
              <c:numCache>
                <c:formatCode>#,##0_);[Red]\(#,##0\)</c:formatCode>
                <c:ptCount val="6"/>
                <c:pt idx="0">
                  <c:v>70450000</c:v>
                </c:pt>
                <c:pt idx="1">
                  <c:v>63521760</c:v>
                </c:pt>
                <c:pt idx="2">
                  <c:v>16170800</c:v>
                </c:pt>
                <c:pt idx="3">
                  <c:v>14140000</c:v>
                </c:pt>
                <c:pt idx="4">
                  <c:v>12990000</c:v>
                </c:pt>
                <c:pt idx="5">
                  <c:v>12902275</c:v>
                </c:pt>
              </c:numCache>
            </c:numRef>
          </c:val>
          <c:extLst>
            <c:ext xmlns:c16="http://schemas.microsoft.com/office/drawing/2014/chart" uri="{C3380CC4-5D6E-409C-BE32-E72D297353CC}">
              <c16:uniqueId val="{0000000C-D0BF-4F13-B013-A720BE007BE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83950377668882"/>
          <c:y val="0.10591690892602186"/>
          <c:w val="0.42432099244662241"/>
          <c:h val="0.78816618214795631"/>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5D4-45FA-ADA5-DB38413AA61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5D4-45FA-ADA5-DB38413AA61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5D4-45FA-ADA5-DB38413AA61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5D4-45FA-ADA5-DB38413AA61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5D4-45FA-ADA5-DB38413AA614}"/>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5D4-45FA-ADA5-DB38413AA614}"/>
              </c:ext>
            </c:extLst>
          </c:dPt>
          <c:dLbls>
            <c:dLbl>
              <c:idx val="0"/>
              <c:layout>
                <c:manualLayout>
                  <c:x val="9.2434508615508587E-2"/>
                  <c:y val="-9.8675234474112257E-3"/>
                </c:manualLayout>
              </c:layout>
              <c:spPr>
                <a:noFill/>
                <a:ln>
                  <a:noFill/>
                </a:ln>
                <a:effectLst/>
              </c:spPr>
              <c:txPr>
                <a:bodyPr rot="0" spcFirstLastPara="1" vertOverflow="ellipsis" vert="horz" wrap="square" lIns="38100" tIns="19050" rIns="38100" bIns="19050" anchor="ctr" anchorCtr="1">
                  <a:noAutofit/>
                </a:bodyPr>
                <a:lstStyle/>
                <a:p>
                  <a:pPr>
                    <a:defRPr lang="ja-JP" sz="900" b="1" i="0" u="none" strike="noStrike" kern="1200" spc="0" baseline="0">
                      <a:solidFill>
                        <a:schemeClr val="accent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174023502074065"/>
                      <c:h val="0.18412798752869353"/>
                    </c:manualLayout>
                  </c15:layout>
                </c:ext>
                <c:ext xmlns:c16="http://schemas.microsoft.com/office/drawing/2014/chart" uri="{C3380CC4-5D6E-409C-BE32-E72D297353CC}">
                  <c16:uniqueId val="{00000001-55D4-45FA-ADA5-DB38413AA614}"/>
                </c:ext>
              </c:extLst>
            </c:dLbl>
            <c:dLbl>
              <c:idx val="1"/>
              <c:layout>
                <c:manualLayout>
                  <c:x val="2.9749037255565981E-2"/>
                  <c:y val="-5.5258131305502875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2"/>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D4-45FA-ADA5-DB38413AA614}"/>
                </c:ext>
              </c:extLst>
            </c:dLbl>
            <c:dLbl>
              <c:idx val="2"/>
              <c:layout>
                <c:manualLayout>
                  <c:x val="-4.2498624650808628E-3"/>
                  <c:y val="-3.1576075031715931E-2"/>
                </c:manualLayout>
              </c:layout>
              <c:spPr>
                <a:noFill/>
                <a:ln>
                  <a:noFill/>
                </a:ln>
                <a:effectLst/>
              </c:spPr>
              <c:txPr>
                <a:bodyPr rot="0" spcFirstLastPara="1" vertOverflow="ellipsis" vert="horz" wrap="square" lIns="38100" tIns="19050" rIns="38100" bIns="19050" anchor="ctr" anchorCtr="1">
                  <a:noAutofit/>
                </a:bodyPr>
                <a:lstStyle/>
                <a:p>
                  <a:pPr>
                    <a:defRPr lang="ja-JP" sz="900" b="1" i="0" u="none" strike="noStrike" kern="1200" spc="0" baseline="0">
                      <a:solidFill>
                        <a:schemeClr val="accent3"/>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311777941674485"/>
                      <c:h val="0.17228695939180005"/>
                    </c:manualLayout>
                  </c15:layout>
                </c:ext>
                <c:ext xmlns:c16="http://schemas.microsoft.com/office/drawing/2014/chart" uri="{C3380CC4-5D6E-409C-BE32-E72D297353CC}">
                  <c16:uniqueId val="{00000005-55D4-45FA-ADA5-DB38413AA614}"/>
                </c:ext>
              </c:extLst>
            </c:dLbl>
            <c:dLbl>
              <c:idx val="3"/>
              <c:layout>
                <c:manualLayout>
                  <c:x val="-7.437259313891495E-2"/>
                  <c:y val="3.1576075031715896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4"/>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D4-45FA-ADA5-DB38413AA614}"/>
                </c:ext>
              </c:extLst>
            </c:dLbl>
            <c:dLbl>
              <c:idx val="4"/>
              <c:layout>
                <c:manualLayout>
                  <c:x val="-0.10837149285956178"/>
                  <c:y val="3.1576075031715924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5"/>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5D4-45FA-ADA5-DB38413AA614}"/>
                </c:ext>
              </c:extLst>
            </c:dLbl>
            <c:dLbl>
              <c:idx val="5"/>
              <c:layout>
                <c:manualLayout>
                  <c:x val="-1.2749587395242524E-2"/>
                  <c:y val="3.9470093789644913E-3"/>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6"/>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5D4-45FA-ADA5-DB38413AA614}"/>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spc="0" baseline="0">
                    <a:solidFill>
                      <a:schemeClr val="accent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Sheet1!$F$3:$F$6</c:f>
              <c:strCache>
                <c:ptCount val="4"/>
                <c:pt idx="0">
                  <c:v>Management and high career levels</c:v>
                </c:pt>
                <c:pt idx="1">
                  <c:v>Middle class</c:v>
                </c:pt>
                <c:pt idx="2">
                  <c:v>Leader class</c:v>
                </c:pt>
                <c:pt idx="3">
                  <c:v>Person-in-charge class</c:v>
                </c:pt>
              </c:strCache>
            </c:strRef>
          </c:cat>
          <c:val>
            <c:numRef>
              <c:f>Sheet1!$G$3:$G$6</c:f>
              <c:numCache>
                <c:formatCode>#,##0_);[Red]\(#,##0\)</c:formatCode>
                <c:ptCount val="4"/>
                <c:pt idx="0">
                  <c:v>5</c:v>
                </c:pt>
                <c:pt idx="1">
                  <c:v>21</c:v>
                </c:pt>
                <c:pt idx="2">
                  <c:v>9</c:v>
                </c:pt>
                <c:pt idx="3">
                  <c:v>9</c:v>
                </c:pt>
              </c:numCache>
            </c:numRef>
          </c:val>
          <c:extLst>
            <c:ext xmlns:c16="http://schemas.microsoft.com/office/drawing/2014/chart" uri="{C3380CC4-5D6E-409C-BE32-E72D297353CC}">
              <c16:uniqueId val="{0000000C-55D4-45FA-ADA5-DB38413AA61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0"/>
          <c:order val="10"/>
          <c:tx>
            <c:strRef>
              <c:f>Sheet2!$L$1</c:f>
              <c:strCache>
                <c:ptCount val="1"/>
                <c:pt idx="0">
                  <c:v>Sales of vehicles and parts procurement agent business</c:v>
                </c:pt>
              </c:strCache>
              <c:extLst xmlns:c15="http://schemas.microsoft.com/office/drawing/2012/chart"/>
            </c:strRef>
          </c:tx>
          <c:spPr>
            <a:solidFill>
              <a:schemeClr val="accent5">
                <a:lumMod val="60000"/>
              </a:schemeClr>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f>Sheet2!$L$2:$L$21</c:f>
              <c:numCache>
                <c:formatCode>#,##0_ ;[Red]\-#,##0\ </c:formatCode>
                <c:ptCount val="16"/>
                <c:pt idx="0">
                  <c:v>0</c:v>
                </c:pt>
                <c:pt idx="1">
                  <c:v>987738</c:v>
                </c:pt>
                <c:pt idx="2">
                  <c:v>2730491</c:v>
                </c:pt>
                <c:pt idx="3">
                  <c:v>1660370</c:v>
                </c:pt>
                <c:pt idx="4">
                  <c:v>10253843</c:v>
                </c:pt>
                <c:pt idx="5">
                  <c:v>5624090</c:v>
                </c:pt>
                <c:pt idx="6">
                  <c:v>8140673</c:v>
                </c:pt>
                <c:pt idx="7">
                  <c:v>22408749</c:v>
                </c:pt>
                <c:pt idx="8">
                  <c:v>17125998</c:v>
                </c:pt>
                <c:pt idx="9">
                  <c:v>13545005</c:v>
                </c:pt>
                <c:pt idx="10">
                  <c:v>34201098</c:v>
                </c:pt>
                <c:pt idx="11">
                  <c:v>19896080</c:v>
                </c:pt>
                <c:pt idx="12">
                  <c:v>61186740</c:v>
                </c:pt>
                <c:pt idx="13">
                  <c:v>35108260</c:v>
                </c:pt>
                <c:pt idx="14">
                  <c:v>33384620</c:v>
                </c:pt>
                <c:pt idx="15">
                  <c:v>48833030</c:v>
                </c:pt>
              </c:numCache>
            </c:numRef>
          </c:val>
          <c:extLst>
            <c:ext xmlns:c16="http://schemas.microsoft.com/office/drawing/2014/chart" uri="{C3380CC4-5D6E-409C-BE32-E72D297353CC}">
              <c16:uniqueId val="{00000000-30A4-4F16-BEFB-59C3C76EEDEA}"/>
            </c:ext>
          </c:extLst>
        </c:ser>
        <c:ser>
          <c:idx val="11"/>
          <c:order val="11"/>
          <c:tx>
            <c:strRef>
              <c:f>Sheet2!$M$1</c:f>
              <c:strCache>
                <c:ptCount val="1"/>
                <c:pt idx="0">
                  <c:v>Sales of teardown survey data</c:v>
                </c:pt>
              </c:strCache>
              <c:extLst xmlns:c15="http://schemas.microsoft.com/office/drawing/2012/chart"/>
            </c:strRef>
          </c:tx>
          <c:spPr>
            <a:solidFill>
              <a:schemeClr val="accent6">
                <a:lumMod val="60000"/>
              </a:schemeClr>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f>Sheet2!$M$2:$M$21</c:f>
              <c:numCache>
                <c:formatCode>#,##0_ ;[Red]\-#,##0\ </c:formatCode>
                <c:ptCount val="16"/>
                <c:pt idx="0">
                  <c:v>0</c:v>
                </c:pt>
                <c:pt idx="1">
                  <c:v>2255000</c:v>
                </c:pt>
                <c:pt idx="2">
                  <c:v>3357000</c:v>
                </c:pt>
                <c:pt idx="3">
                  <c:v>1555000</c:v>
                </c:pt>
                <c:pt idx="4">
                  <c:v>17165400</c:v>
                </c:pt>
                <c:pt idx="5">
                  <c:v>1282800</c:v>
                </c:pt>
                <c:pt idx="6">
                  <c:v>16707540</c:v>
                </c:pt>
                <c:pt idx="7">
                  <c:v>9175200</c:v>
                </c:pt>
                <c:pt idx="8">
                  <c:v>42323120</c:v>
                </c:pt>
                <c:pt idx="9">
                  <c:v>195000</c:v>
                </c:pt>
                <c:pt idx="10">
                  <c:v>13100620</c:v>
                </c:pt>
                <c:pt idx="11">
                  <c:v>15870500</c:v>
                </c:pt>
                <c:pt idx="12">
                  <c:v>35660290</c:v>
                </c:pt>
                <c:pt idx="13">
                  <c:v>7305430</c:v>
                </c:pt>
                <c:pt idx="14">
                  <c:v>26451155</c:v>
                </c:pt>
                <c:pt idx="15">
                  <c:v>29208758</c:v>
                </c:pt>
              </c:numCache>
            </c:numRef>
          </c:val>
          <c:extLst>
            <c:ext xmlns:c16="http://schemas.microsoft.com/office/drawing/2014/chart" uri="{C3380CC4-5D6E-409C-BE32-E72D297353CC}">
              <c16:uniqueId val="{00000001-30A4-4F16-BEFB-59C3C76EEDEA}"/>
            </c:ext>
          </c:extLst>
        </c:ser>
        <c:dLbls>
          <c:showLegendKey val="0"/>
          <c:showVal val="0"/>
          <c:showCatName val="0"/>
          <c:showSerName val="0"/>
          <c:showPercent val="0"/>
          <c:showBubbleSize val="0"/>
        </c:dLbls>
        <c:gapWidth val="219"/>
        <c:overlap val="100"/>
        <c:axId val="1386531103"/>
        <c:axId val="1386531519"/>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Information Platform sales</c:v>
                      </c:pt>
                    </c:strCache>
                  </c:strRef>
                </c:tx>
                <c:spPr>
                  <a:solidFill>
                    <a:schemeClr val="accent1"/>
                  </a:solidFill>
                  <a:ln>
                    <a:noFill/>
                  </a:ln>
                  <a:effectLst/>
                </c:spPr>
                <c:invertIfNegative val="0"/>
                <c:cat>
                  <c:strRef>
                    <c:extLst>
                      <c:ex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c:ext uri="{02D57815-91ED-43cb-92C2-25804820EDAC}">
                        <c15:formulaRef>
                          <c15:sqref>Sheet2!$B$2:$B$21</c15:sqref>
                        </c15:formulaRef>
                      </c:ext>
                    </c:extLst>
                    <c:numCache>
                      <c:formatCode>#,##0_ ;[Red]\-#,##0\ </c:formatCode>
                      <c:ptCount val="16"/>
                      <c:pt idx="0">
                        <c:v>328184549</c:v>
                      </c:pt>
                      <c:pt idx="1">
                        <c:v>341178565</c:v>
                      </c:pt>
                      <c:pt idx="2">
                        <c:v>355841666</c:v>
                      </c:pt>
                      <c:pt idx="3">
                        <c:v>371948903</c:v>
                      </c:pt>
                      <c:pt idx="4">
                        <c:v>381167939</c:v>
                      </c:pt>
                      <c:pt idx="5">
                        <c:v>388738645</c:v>
                      </c:pt>
                      <c:pt idx="6">
                        <c:v>397599452</c:v>
                      </c:pt>
                      <c:pt idx="7">
                        <c:v>404190271</c:v>
                      </c:pt>
                      <c:pt idx="8">
                        <c:v>420927284</c:v>
                      </c:pt>
                      <c:pt idx="9">
                        <c:v>429105418</c:v>
                      </c:pt>
                      <c:pt idx="10">
                        <c:v>438689231</c:v>
                      </c:pt>
                      <c:pt idx="11">
                        <c:v>459670570</c:v>
                      </c:pt>
                      <c:pt idx="12">
                        <c:v>465225530</c:v>
                      </c:pt>
                      <c:pt idx="13">
                        <c:v>475990309</c:v>
                      </c:pt>
                      <c:pt idx="14">
                        <c:v>486810943</c:v>
                      </c:pt>
                      <c:pt idx="15">
                        <c:v>497177610</c:v>
                      </c:pt>
                    </c:numCache>
                  </c:numRef>
                </c:val>
                <c:extLst>
                  <c:ext xmlns:c16="http://schemas.microsoft.com/office/drawing/2014/chart" uri="{C3380CC4-5D6E-409C-BE32-E72D297353CC}">
                    <c16:uniqueId val="{00000003-30A4-4F16-BEFB-59C3C76EEDE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PR email sales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Sheet2!$C$2:$C$21</c15:sqref>
                        </c15:formulaRef>
                      </c:ext>
                    </c:extLst>
                    <c:numCache>
                      <c:formatCode>#,##0_ ;[Red]\-#,##0\ </c:formatCode>
                      <c:ptCount val="16"/>
                      <c:pt idx="0">
                        <c:v>2850000</c:v>
                      </c:pt>
                      <c:pt idx="1">
                        <c:v>4450000</c:v>
                      </c:pt>
                      <c:pt idx="2">
                        <c:v>6395000</c:v>
                      </c:pt>
                      <c:pt idx="3">
                        <c:v>3490000</c:v>
                      </c:pt>
                      <c:pt idx="4">
                        <c:v>4076000</c:v>
                      </c:pt>
                      <c:pt idx="5">
                        <c:v>5245000</c:v>
                      </c:pt>
                      <c:pt idx="6">
                        <c:v>3270000</c:v>
                      </c:pt>
                      <c:pt idx="7">
                        <c:v>4225000</c:v>
                      </c:pt>
                      <c:pt idx="8">
                        <c:v>1480000</c:v>
                      </c:pt>
                      <c:pt idx="9">
                        <c:v>3545000</c:v>
                      </c:pt>
                      <c:pt idx="10">
                        <c:v>7530000</c:v>
                      </c:pt>
                      <c:pt idx="11">
                        <c:v>3381792</c:v>
                      </c:pt>
                      <c:pt idx="12">
                        <c:v>1800000</c:v>
                      </c:pt>
                      <c:pt idx="13">
                        <c:v>5505198</c:v>
                      </c:pt>
                      <c:pt idx="14">
                        <c:v>9924005</c:v>
                      </c:pt>
                      <c:pt idx="15">
                        <c:v>10939772</c:v>
                      </c:pt>
                    </c:numCache>
                  </c:numRef>
                </c:val>
                <c:extLst xmlns:c15="http://schemas.microsoft.com/office/drawing/2012/chart">
                  <c:ext xmlns:c16="http://schemas.microsoft.com/office/drawing/2014/chart" uri="{C3380CC4-5D6E-409C-BE32-E72D297353CC}">
                    <c16:uniqueId val="{00000004-30A4-4F16-BEFB-59C3C76EEDE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Banner sales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Sheet2!$D$2:$D$21</c15:sqref>
                        </c15:formulaRef>
                      </c:ext>
                    </c:extLst>
                    <c:numCache>
                      <c:formatCode>#,##0_ ;[Red]\-#,##0\ </c:formatCode>
                      <c:ptCount val="16"/>
                      <c:pt idx="0">
                        <c:v>2250000</c:v>
                      </c:pt>
                      <c:pt idx="1">
                        <c:v>876000</c:v>
                      </c:pt>
                      <c:pt idx="2">
                        <c:v>2195100</c:v>
                      </c:pt>
                      <c:pt idx="3">
                        <c:v>1005000</c:v>
                      </c:pt>
                      <c:pt idx="4">
                        <c:v>1846000</c:v>
                      </c:pt>
                      <c:pt idx="5">
                        <c:v>1745000</c:v>
                      </c:pt>
                      <c:pt idx="6">
                        <c:v>1962500</c:v>
                      </c:pt>
                      <c:pt idx="7">
                        <c:v>690000</c:v>
                      </c:pt>
                      <c:pt idx="8">
                        <c:v>1875056</c:v>
                      </c:pt>
                      <c:pt idx="9">
                        <c:v>600000</c:v>
                      </c:pt>
                      <c:pt idx="10">
                        <c:v>2435000</c:v>
                      </c:pt>
                      <c:pt idx="11">
                        <c:v>1752829</c:v>
                      </c:pt>
                      <c:pt idx="12">
                        <c:v>855000</c:v>
                      </c:pt>
                      <c:pt idx="13">
                        <c:v>1997100</c:v>
                      </c:pt>
                      <c:pt idx="14">
                        <c:v>2820000</c:v>
                      </c:pt>
                      <c:pt idx="15">
                        <c:v>2125000</c:v>
                      </c:pt>
                    </c:numCache>
                  </c:numRef>
                </c:val>
                <c:extLst xmlns:c15="http://schemas.microsoft.com/office/drawing/2012/chart">
                  <c:ext xmlns:c16="http://schemas.microsoft.com/office/drawing/2014/chart" uri="{C3380CC4-5D6E-409C-BE32-E72D297353CC}">
                    <c16:uniqueId val="{00000005-30A4-4F16-BEFB-59C3C76EED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Product Posting Sales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Sheet2!$E$2:$E$21</c15:sqref>
                        </c15:formulaRef>
                      </c:ext>
                    </c:extLst>
                    <c:numCache>
                      <c:formatCode>#,##0_ ;[Red]\-#,##0\ </c:formatCode>
                      <c:ptCount val="16"/>
                      <c:pt idx="0">
                        <c:v>71544</c:v>
                      </c:pt>
                      <c:pt idx="1">
                        <c:v>160776</c:v>
                      </c:pt>
                      <c:pt idx="2">
                        <c:v>220372</c:v>
                      </c:pt>
                      <c:pt idx="3">
                        <c:v>258324</c:v>
                      </c:pt>
                      <c:pt idx="4">
                        <c:v>274218</c:v>
                      </c:pt>
                      <c:pt idx="5">
                        <c:v>179606</c:v>
                      </c:pt>
                      <c:pt idx="6">
                        <c:v>187310</c:v>
                      </c:pt>
                      <c:pt idx="7">
                        <c:v>180122</c:v>
                      </c:pt>
                      <c:pt idx="8">
                        <c:v>215770</c:v>
                      </c:pt>
                      <c:pt idx="9">
                        <c:v>277305</c:v>
                      </c:pt>
                      <c:pt idx="10">
                        <c:v>289221</c:v>
                      </c:pt>
                      <c:pt idx="11">
                        <c:v>237680</c:v>
                      </c:pt>
                      <c:pt idx="12">
                        <c:v>237693</c:v>
                      </c:pt>
                      <c:pt idx="13">
                        <c:v>206932</c:v>
                      </c:pt>
                      <c:pt idx="14">
                        <c:v>253846</c:v>
                      </c:pt>
                      <c:pt idx="15">
                        <c:v>283063</c:v>
                      </c:pt>
                    </c:numCache>
                  </c:numRef>
                </c:val>
                <c:extLst xmlns:c15="http://schemas.microsoft.com/office/drawing/2012/chart">
                  <c:ext xmlns:c16="http://schemas.microsoft.com/office/drawing/2014/chart" uri="{C3380CC4-5D6E-409C-BE32-E72D297353CC}">
                    <c16:uniqueId val="{00000006-30A4-4F16-BEFB-59C3C76EEDE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LINES sales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Sheet2!$F$2:$F$21</c15:sqref>
                        </c15:formulaRef>
                      </c:ext>
                    </c:extLst>
                    <c:numCache>
                      <c:formatCode>#,##0_ ;[Red]\-#,##0\ </c:formatCode>
                      <c:ptCount val="16"/>
                      <c:pt idx="0">
                        <c:v>5171544</c:v>
                      </c:pt>
                      <c:pt idx="1">
                        <c:v>5486776</c:v>
                      </c:pt>
                      <c:pt idx="2">
                        <c:v>8810472</c:v>
                      </c:pt>
                      <c:pt idx="3">
                        <c:v>4753324</c:v>
                      </c:pt>
                      <c:pt idx="4">
                        <c:v>6196218</c:v>
                      </c:pt>
                      <c:pt idx="5">
                        <c:v>7169606</c:v>
                      </c:pt>
                      <c:pt idx="6">
                        <c:v>5419810</c:v>
                      </c:pt>
                      <c:pt idx="7">
                        <c:v>5095122</c:v>
                      </c:pt>
                      <c:pt idx="8">
                        <c:v>3570826</c:v>
                      </c:pt>
                      <c:pt idx="9">
                        <c:v>4422305</c:v>
                      </c:pt>
                      <c:pt idx="10">
                        <c:v>10254221</c:v>
                      </c:pt>
                      <c:pt idx="11">
                        <c:v>5372301</c:v>
                      </c:pt>
                      <c:pt idx="12">
                        <c:v>2892693</c:v>
                      </c:pt>
                      <c:pt idx="13">
                        <c:v>7709230</c:v>
                      </c:pt>
                      <c:pt idx="14">
                        <c:v>12997851</c:v>
                      </c:pt>
                      <c:pt idx="15">
                        <c:v>13347835</c:v>
                      </c:pt>
                    </c:numCache>
                  </c:numRef>
                </c:val>
                <c:extLst xmlns:c15="http://schemas.microsoft.com/office/drawing/2012/chart">
                  <c:ext xmlns:c16="http://schemas.microsoft.com/office/drawing/2014/chart" uri="{C3380CC4-5D6E-409C-BE32-E72D297353CC}">
                    <c16:uniqueId val="{00000007-30A4-4F16-BEFB-59C3C76EEDE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Consulting sales</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Sheet2!$G$2:$G$21</c15:sqref>
                        </c15:formulaRef>
                      </c:ext>
                    </c:extLst>
                    <c:numCache>
                      <c:formatCode>#,##0_ ;[Red]\-#,##0\ </c:formatCode>
                      <c:ptCount val="16"/>
                      <c:pt idx="0">
                        <c:v>26950000</c:v>
                      </c:pt>
                      <c:pt idx="1">
                        <c:v>17410000</c:v>
                      </c:pt>
                      <c:pt idx="2">
                        <c:v>12450000</c:v>
                      </c:pt>
                      <c:pt idx="3">
                        <c:v>40866063</c:v>
                      </c:pt>
                      <c:pt idx="4">
                        <c:v>35570000</c:v>
                      </c:pt>
                      <c:pt idx="5">
                        <c:v>35448000</c:v>
                      </c:pt>
                      <c:pt idx="6">
                        <c:v>33700000</c:v>
                      </c:pt>
                      <c:pt idx="7">
                        <c:v>52741140</c:v>
                      </c:pt>
                      <c:pt idx="8">
                        <c:v>58691891</c:v>
                      </c:pt>
                      <c:pt idx="9">
                        <c:v>56175000</c:v>
                      </c:pt>
                      <c:pt idx="10">
                        <c:v>50685000</c:v>
                      </c:pt>
                      <c:pt idx="11">
                        <c:v>38300703</c:v>
                      </c:pt>
                      <c:pt idx="12">
                        <c:v>85294036</c:v>
                      </c:pt>
                      <c:pt idx="13">
                        <c:v>12634400</c:v>
                      </c:pt>
                      <c:pt idx="14">
                        <c:v>52895310</c:v>
                      </c:pt>
                      <c:pt idx="15">
                        <c:v>40689174</c:v>
                      </c:pt>
                    </c:numCache>
                  </c:numRef>
                </c:val>
                <c:extLst xmlns:c15="http://schemas.microsoft.com/office/drawing/2012/chart">
                  <c:ext xmlns:c16="http://schemas.microsoft.com/office/drawing/2014/chart" uri="{C3380CC4-5D6E-409C-BE32-E72D297353CC}">
                    <c16:uniqueId val="{00000008-30A4-4F16-BEFB-59C3C76EEDE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Recruiting Solutions sales</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Sheet2!$H$2:$H$21</c15:sqref>
                        </c15:formulaRef>
                      </c:ext>
                    </c:extLst>
                    <c:numCache>
                      <c:formatCode>#,##0_ ;[Red]\-#,##0\ </c:formatCode>
                      <c:ptCount val="16"/>
                      <c:pt idx="0">
                        <c:v>21637016</c:v>
                      </c:pt>
                      <c:pt idx="1">
                        <c:v>13937115</c:v>
                      </c:pt>
                      <c:pt idx="2">
                        <c:v>23231900</c:v>
                      </c:pt>
                      <c:pt idx="3">
                        <c:v>18667500</c:v>
                      </c:pt>
                      <c:pt idx="4">
                        <c:v>30101269</c:v>
                      </c:pt>
                      <c:pt idx="5">
                        <c:v>15617880</c:v>
                      </c:pt>
                      <c:pt idx="6">
                        <c:v>26509627</c:v>
                      </c:pt>
                      <c:pt idx="7">
                        <c:v>11445870</c:v>
                      </c:pt>
                      <c:pt idx="8">
                        <c:v>47707613</c:v>
                      </c:pt>
                      <c:pt idx="9">
                        <c:v>29684189</c:v>
                      </c:pt>
                      <c:pt idx="10">
                        <c:v>28505420</c:v>
                      </c:pt>
                      <c:pt idx="11">
                        <c:v>14041548</c:v>
                      </c:pt>
                      <c:pt idx="12">
                        <c:v>34235493</c:v>
                      </c:pt>
                      <c:pt idx="13">
                        <c:v>15855165</c:v>
                      </c:pt>
                      <c:pt idx="14">
                        <c:v>15573356</c:v>
                      </c:pt>
                      <c:pt idx="15">
                        <c:v>28049729.999999981</c:v>
                      </c:pt>
                    </c:numCache>
                  </c:numRef>
                </c:val>
                <c:extLst xmlns:c15="http://schemas.microsoft.com/office/drawing/2012/chart">
                  <c:ext xmlns:c16="http://schemas.microsoft.com/office/drawing/2014/chart" uri="{C3380CC4-5D6E-409C-BE32-E72D297353CC}">
                    <c16:uniqueId val="{00000009-30A4-4F16-BEFB-59C3C76EEDE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LMC Forecast Data sales</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Sheet2!$I$2:$I$21</c15:sqref>
                        </c15:formulaRef>
                      </c:ext>
                    </c:extLst>
                    <c:numCache>
                      <c:formatCode>#,##0_ ;[Red]\-#,##0\ </c:formatCode>
                      <c:ptCount val="16"/>
                      <c:pt idx="0">
                        <c:v>22810843</c:v>
                      </c:pt>
                      <c:pt idx="1">
                        <c:v>16978109</c:v>
                      </c:pt>
                      <c:pt idx="2">
                        <c:v>7162317</c:v>
                      </c:pt>
                      <c:pt idx="3">
                        <c:v>18168252</c:v>
                      </c:pt>
                      <c:pt idx="4">
                        <c:v>39748746</c:v>
                      </c:pt>
                      <c:pt idx="5">
                        <c:v>27071635</c:v>
                      </c:pt>
                      <c:pt idx="6">
                        <c:v>11197932</c:v>
                      </c:pt>
                      <c:pt idx="7">
                        <c:v>22384676</c:v>
                      </c:pt>
                      <c:pt idx="8">
                        <c:v>28285357</c:v>
                      </c:pt>
                      <c:pt idx="9">
                        <c:v>47779747</c:v>
                      </c:pt>
                      <c:pt idx="10">
                        <c:v>18820282</c:v>
                      </c:pt>
                      <c:pt idx="11">
                        <c:v>20129442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A-30A4-4F16-BEFB-59C3C76EEDE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LMC Conference Sales</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Sheet2!$J$2:$J$21</c15:sqref>
                        </c15:formulaRef>
                      </c:ext>
                    </c:extLst>
                    <c:numCache>
                      <c:formatCode>#,##0_ ;[Red]\-#,##0\ </c:formatCode>
                      <c:ptCount val="16"/>
                      <c:pt idx="0">
                        <c:v>0</c:v>
                      </c:pt>
                      <c:pt idx="1">
                        <c:v>0</c:v>
                      </c:pt>
                      <c:pt idx="2">
                        <c:v>0</c:v>
                      </c:pt>
                      <c:pt idx="3">
                        <c:v>6028391</c:v>
                      </c:pt>
                      <c:pt idx="4">
                        <c:v>0</c:v>
                      </c:pt>
                      <c:pt idx="5">
                        <c:v>25000</c:v>
                      </c:pt>
                      <c:pt idx="6">
                        <c:v>0</c:v>
                      </c:pt>
                      <c:pt idx="7">
                        <c:v>15575000</c:v>
                      </c:pt>
                      <c:pt idx="8">
                        <c:v>0</c:v>
                      </c:pt>
                      <c:pt idx="9">
                        <c:v>0</c:v>
                      </c:pt>
                      <c:pt idx="10">
                        <c:v>0</c:v>
                      </c:pt>
                      <c:pt idx="11">
                        <c:v>13580000</c:v>
                      </c:pt>
                      <c:pt idx="12">
                        <c:v>0</c:v>
                      </c:pt>
                      <c:pt idx="13">
                        <c:v>0</c:v>
                      </c:pt>
                      <c:pt idx="14">
                        <c:v>0</c:v>
                      </c:pt>
                      <c:pt idx="15">
                        <c:v>0</c:v>
                      </c:pt>
                    </c:numCache>
                  </c:numRef>
                </c:val>
                <c:extLst xmlns:c15="http://schemas.microsoft.com/office/drawing/2012/chart">
                  <c:ext xmlns:c16="http://schemas.microsoft.com/office/drawing/2014/chart" uri="{C3380CC4-5D6E-409C-BE32-E72D297353CC}">
                    <c16:uniqueId val="{0000000B-30A4-4F16-BEFB-59C3C76EEDE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Market Forecast Information sales</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Sheet2!$K$2:$K$21</c15:sqref>
                        </c15:formulaRef>
                      </c:ext>
                    </c:extLst>
                    <c:numCache>
                      <c:formatCode>#,##0_ ;[Red]\-#,##0\ </c:formatCode>
                      <c:ptCount val="16"/>
                      <c:pt idx="0">
                        <c:v>22810843</c:v>
                      </c:pt>
                      <c:pt idx="1">
                        <c:v>16978109</c:v>
                      </c:pt>
                      <c:pt idx="2">
                        <c:v>7162317</c:v>
                      </c:pt>
                      <c:pt idx="3">
                        <c:v>24196643</c:v>
                      </c:pt>
                      <c:pt idx="4">
                        <c:v>39748746</c:v>
                      </c:pt>
                      <c:pt idx="5">
                        <c:v>27096635</c:v>
                      </c:pt>
                      <c:pt idx="6">
                        <c:v>11197932</c:v>
                      </c:pt>
                      <c:pt idx="7">
                        <c:v>37959676</c:v>
                      </c:pt>
                      <c:pt idx="8">
                        <c:v>28285357</c:v>
                      </c:pt>
                      <c:pt idx="9">
                        <c:v>47779747</c:v>
                      </c:pt>
                      <c:pt idx="10">
                        <c:v>18820282</c:v>
                      </c:pt>
                      <c:pt idx="11">
                        <c:v>33709442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C-30A4-4F16-BEFB-59C3C76EEDE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Benchmarking-related sales</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Sheet2!$N$2:$N$21</c15:sqref>
                        </c15:formulaRef>
                      </c:ext>
                    </c:extLst>
                    <c:numCache>
                      <c:formatCode>#,##0_ ;[Red]\-#,##0\ </c:formatCode>
                      <c:ptCount val="16"/>
                      <c:pt idx="0">
                        <c:v>0</c:v>
                      </c:pt>
                      <c:pt idx="1">
                        <c:v>3242738</c:v>
                      </c:pt>
                      <c:pt idx="2">
                        <c:v>6087491</c:v>
                      </c:pt>
                      <c:pt idx="3">
                        <c:v>3215370</c:v>
                      </c:pt>
                      <c:pt idx="4">
                        <c:v>27419243</c:v>
                      </c:pt>
                      <c:pt idx="5">
                        <c:v>6906890</c:v>
                      </c:pt>
                      <c:pt idx="6">
                        <c:v>24848213</c:v>
                      </c:pt>
                      <c:pt idx="7">
                        <c:v>31583949</c:v>
                      </c:pt>
                      <c:pt idx="8">
                        <c:v>59449118</c:v>
                      </c:pt>
                      <c:pt idx="9">
                        <c:v>13740005</c:v>
                      </c:pt>
                      <c:pt idx="10">
                        <c:v>47301718</c:v>
                      </c:pt>
                      <c:pt idx="11">
                        <c:v>35766580</c:v>
                      </c:pt>
                      <c:pt idx="12">
                        <c:v>96847030</c:v>
                      </c:pt>
                      <c:pt idx="13">
                        <c:v>42413690</c:v>
                      </c:pt>
                      <c:pt idx="14">
                        <c:v>59835775</c:v>
                      </c:pt>
                      <c:pt idx="15">
                        <c:v>78041788</c:v>
                      </c:pt>
                    </c:numCache>
                  </c:numRef>
                </c:val>
                <c:extLst xmlns:c15="http://schemas.microsoft.com/office/drawing/2012/chart">
                  <c:ext xmlns:c16="http://schemas.microsoft.com/office/drawing/2014/chart" uri="{C3380CC4-5D6E-409C-BE32-E72D297353CC}">
                    <c16:uniqueId val="{00000002-30A4-4F16-BEFB-59C3C76EEDE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Non-IP business sales</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Sheet2!$O$2:$O$21</c15:sqref>
                        </c15:formulaRef>
                      </c:ext>
                    </c:extLst>
                    <c:numCache>
                      <c:formatCode>#,##0_ ;[Red]\-#,##0\ </c:formatCode>
                      <c:ptCount val="16"/>
                      <c:pt idx="0">
                        <c:v>76569403</c:v>
                      </c:pt>
                      <c:pt idx="1">
                        <c:v>57054738</c:v>
                      </c:pt>
                      <c:pt idx="2">
                        <c:v>57742180</c:v>
                      </c:pt>
                      <c:pt idx="3">
                        <c:v>91698900</c:v>
                      </c:pt>
                      <c:pt idx="4">
                        <c:v>139035476</c:v>
                      </c:pt>
                      <c:pt idx="5">
                        <c:v>92239011</c:v>
                      </c:pt>
                      <c:pt idx="6">
                        <c:v>101675582</c:v>
                      </c:pt>
                      <c:pt idx="7">
                        <c:v>138825757</c:v>
                      </c:pt>
                      <c:pt idx="8">
                        <c:v>197704805</c:v>
                      </c:pt>
                      <c:pt idx="9">
                        <c:v>151801246</c:v>
                      </c:pt>
                      <c:pt idx="10">
                        <c:v>155566641</c:v>
                      </c:pt>
                      <c:pt idx="11">
                        <c:v>127190574</c:v>
                      </c:pt>
                      <c:pt idx="12">
                        <c:v>249797472</c:v>
                      </c:pt>
                      <c:pt idx="13">
                        <c:v>117610347</c:v>
                      </c:pt>
                      <c:pt idx="14">
                        <c:v>169563323</c:v>
                      </c:pt>
                      <c:pt idx="15">
                        <c:v>201050877.99999997</c:v>
                      </c:pt>
                    </c:numCache>
                  </c:numRef>
                </c:val>
                <c:extLst xmlns:c15="http://schemas.microsoft.com/office/drawing/2012/chart">
                  <c:ext xmlns:c16="http://schemas.microsoft.com/office/drawing/2014/chart" uri="{C3380CC4-5D6E-409C-BE32-E72D297353CC}">
                    <c16:uniqueId val="{0000000D-30A4-4F16-BEFB-59C3C76EEDE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Consolidated net sales</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Sheet2!$P$2:$P$21</c15:sqref>
                        </c15:formulaRef>
                      </c:ext>
                    </c:extLst>
                    <c:numCache>
                      <c:formatCode>#,##0_ ;[Red]\-#,##0\ </c:formatCode>
                      <c:ptCount val="16"/>
                      <c:pt idx="0">
                        <c:v>404753952</c:v>
                      </c:pt>
                      <c:pt idx="1">
                        <c:v>398233303</c:v>
                      </c:pt>
                      <c:pt idx="2">
                        <c:v>413583846</c:v>
                      </c:pt>
                      <c:pt idx="3">
                        <c:v>463647803</c:v>
                      </c:pt>
                      <c:pt idx="4">
                        <c:v>520203415</c:v>
                      </c:pt>
                      <c:pt idx="5">
                        <c:v>480977656</c:v>
                      </c:pt>
                      <c:pt idx="6">
                        <c:v>499275034</c:v>
                      </c:pt>
                      <c:pt idx="7">
                        <c:v>543016028</c:v>
                      </c:pt>
                      <c:pt idx="8">
                        <c:v>618632089</c:v>
                      </c:pt>
                      <c:pt idx="9">
                        <c:v>580906664</c:v>
                      </c:pt>
                      <c:pt idx="10">
                        <c:v>594255872</c:v>
                      </c:pt>
                      <c:pt idx="11">
                        <c:v>586861144</c:v>
                      </c:pt>
                      <c:pt idx="12">
                        <c:v>715023002</c:v>
                      </c:pt>
                      <c:pt idx="13">
                        <c:v>593600656</c:v>
                      </c:pt>
                      <c:pt idx="14">
                        <c:v>656374266</c:v>
                      </c:pt>
                      <c:pt idx="15">
                        <c:v>698228488</c:v>
                      </c:pt>
                    </c:numCache>
                  </c:numRef>
                </c:val>
                <c:extLst xmlns:c15="http://schemas.microsoft.com/office/drawing/2012/chart">
                  <c:ext xmlns:c16="http://schemas.microsoft.com/office/drawing/2014/chart" uri="{C3380CC4-5D6E-409C-BE32-E72D297353CC}">
                    <c16:uniqueId val="{0000000E-30A4-4F16-BEFB-59C3C76EEDEA}"/>
                  </c:ext>
                </c:extLst>
              </c15:ser>
            </c15:filteredBarSeries>
          </c:ext>
        </c:extLst>
      </c:barChart>
      <c:catAx>
        <c:axId val="138653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86531519"/>
        <c:crosses val="autoZero"/>
        <c:auto val="1"/>
        <c:lblAlgn val="ctr"/>
        <c:lblOffset val="100"/>
        <c:noMultiLvlLbl val="0"/>
      </c:catAx>
      <c:valAx>
        <c:axId val="1386531519"/>
        <c:scaling>
          <c:orientation val="minMax"/>
          <c:max val="110000000"/>
          <c:min val="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86531103"/>
        <c:crosses val="autoZero"/>
        <c:crossBetween val="between"/>
        <c:majorUnit val="30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sz="1200">
                <a:latin typeface="メイリオ" panose="020B0604030504040204" pitchFamily="50" charset="-128"/>
                <a:ea typeface="メイリオ" panose="020B0604030504040204" pitchFamily="50" charset="-128"/>
              </a:rPr>
              <a:t>Market forecast information sales revenue (quarterly)</a:t>
            </a:r>
          </a:p>
        </c:rich>
      </c:tx>
      <c:layout>
        <c:manualLayout>
          <c:xMode val="edge"/>
          <c:yMode val="edge"/>
          <c:x val="0.20601851851851849"/>
          <c:y val="0"/>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0471003898635471E-2"/>
          <c:y val="0.12159574468085105"/>
          <c:w val="0.88548903508771926"/>
          <c:h val="0.73646099290780143"/>
        </c:manualLayout>
      </c:layout>
      <c:barChart>
        <c:barDir val="col"/>
        <c:grouping val="clustered"/>
        <c:varyColors val="0"/>
        <c:ser>
          <c:idx val="9"/>
          <c:order val="9"/>
          <c:tx>
            <c:strRef>
              <c:f>Sheet2!$K$1</c:f>
              <c:strCache>
                <c:ptCount val="1"/>
                <c:pt idx="0">
                  <c:v>市場予測情報販売売上高</c:v>
                </c:pt>
              </c:strCache>
              <c:extLst xmlns:c15="http://schemas.microsoft.com/office/drawing/2012/chart"/>
            </c:strRef>
          </c:tx>
          <c:spPr>
            <a:solidFill>
              <a:schemeClr val="accent4">
                <a:lumMod val="75000"/>
              </a:schemeClr>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f>Sheet2!$K$2:$K$21</c:f>
              <c:numCache>
                <c:formatCode>#,##0_ ;[Red]\-#,##0\ </c:formatCode>
                <c:ptCount val="16"/>
                <c:pt idx="0">
                  <c:v>22810843</c:v>
                </c:pt>
                <c:pt idx="1">
                  <c:v>16978109</c:v>
                </c:pt>
                <c:pt idx="2">
                  <c:v>7162317</c:v>
                </c:pt>
                <c:pt idx="3">
                  <c:v>24196643</c:v>
                </c:pt>
                <c:pt idx="4">
                  <c:v>39748746</c:v>
                </c:pt>
                <c:pt idx="5">
                  <c:v>27096635</c:v>
                </c:pt>
                <c:pt idx="6">
                  <c:v>11197932</c:v>
                </c:pt>
                <c:pt idx="7">
                  <c:v>37959676</c:v>
                </c:pt>
                <c:pt idx="8">
                  <c:v>28285357</c:v>
                </c:pt>
                <c:pt idx="9">
                  <c:v>47779747</c:v>
                </c:pt>
                <c:pt idx="10">
                  <c:v>18820282</c:v>
                </c:pt>
                <c:pt idx="11">
                  <c:v>33709442</c:v>
                </c:pt>
                <c:pt idx="12">
                  <c:v>30528220</c:v>
                </c:pt>
                <c:pt idx="13">
                  <c:v>38997862</c:v>
                </c:pt>
                <c:pt idx="14">
                  <c:v>28261031</c:v>
                </c:pt>
                <c:pt idx="15">
                  <c:v>40922351</c:v>
                </c:pt>
              </c:numCache>
            </c:numRef>
          </c:val>
          <c:extLst>
            <c:ext xmlns:c16="http://schemas.microsoft.com/office/drawing/2014/chart" uri="{C3380CC4-5D6E-409C-BE32-E72D297353CC}">
              <c16:uniqueId val="{00000000-0CB8-454E-ABEB-855778829C9E}"/>
            </c:ext>
          </c:extLst>
        </c:ser>
        <c:dLbls>
          <c:showLegendKey val="0"/>
          <c:showVal val="0"/>
          <c:showCatName val="0"/>
          <c:showSerName val="0"/>
          <c:showPercent val="0"/>
          <c:showBubbleSize val="0"/>
        </c:dLbls>
        <c:gapWidth val="219"/>
        <c:overlap val="-27"/>
        <c:axId val="1386531103"/>
        <c:axId val="1386531519"/>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c:ext uri="{02D57815-91ED-43cb-92C2-25804820EDAC}">
                        <c15:formulaRef>
                          <c15:sqref>Sheet2!$B$2:$B$21</c15:sqref>
                        </c15:formulaRef>
                      </c:ext>
                    </c:extLst>
                    <c:numCache>
                      <c:formatCode>#,##0_ ;[Red]\-#,##0\ </c:formatCode>
                      <c:ptCount val="16"/>
                      <c:pt idx="0">
                        <c:v>328184549</c:v>
                      </c:pt>
                      <c:pt idx="1">
                        <c:v>341178565</c:v>
                      </c:pt>
                      <c:pt idx="2">
                        <c:v>355841666</c:v>
                      </c:pt>
                      <c:pt idx="3">
                        <c:v>371948903</c:v>
                      </c:pt>
                      <c:pt idx="4">
                        <c:v>381167939</c:v>
                      </c:pt>
                      <c:pt idx="5">
                        <c:v>388738645</c:v>
                      </c:pt>
                      <c:pt idx="6">
                        <c:v>397599452</c:v>
                      </c:pt>
                      <c:pt idx="7">
                        <c:v>404190271</c:v>
                      </c:pt>
                      <c:pt idx="8">
                        <c:v>420927284</c:v>
                      </c:pt>
                      <c:pt idx="9">
                        <c:v>429105418</c:v>
                      </c:pt>
                      <c:pt idx="10">
                        <c:v>438689231</c:v>
                      </c:pt>
                      <c:pt idx="11">
                        <c:v>459670570</c:v>
                      </c:pt>
                      <c:pt idx="12">
                        <c:v>465225530</c:v>
                      </c:pt>
                      <c:pt idx="13">
                        <c:v>475990309</c:v>
                      </c:pt>
                      <c:pt idx="14">
                        <c:v>486810943</c:v>
                      </c:pt>
                      <c:pt idx="15">
                        <c:v>497177610</c:v>
                      </c:pt>
                    </c:numCache>
                  </c:numRef>
                </c:val>
                <c:extLst>
                  <c:ext xmlns:c16="http://schemas.microsoft.com/office/drawing/2014/chart" uri="{C3380CC4-5D6E-409C-BE32-E72D297353CC}">
                    <c16:uniqueId val="{00000001-0CB8-454E-ABEB-855778829C9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PRメール売上高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Sheet2!$C$2:$C$21</c15:sqref>
                        </c15:formulaRef>
                      </c:ext>
                    </c:extLst>
                    <c:numCache>
                      <c:formatCode>#,##0_ ;[Red]\-#,##0\ </c:formatCode>
                      <c:ptCount val="16"/>
                      <c:pt idx="0">
                        <c:v>2850000</c:v>
                      </c:pt>
                      <c:pt idx="1">
                        <c:v>4450000</c:v>
                      </c:pt>
                      <c:pt idx="2">
                        <c:v>6395000</c:v>
                      </c:pt>
                      <c:pt idx="3">
                        <c:v>3490000</c:v>
                      </c:pt>
                      <c:pt idx="4">
                        <c:v>4076000</c:v>
                      </c:pt>
                      <c:pt idx="5">
                        <c:v>5245000</c:v>
                      </c:pt>
                      <c:pt idx="6">
                        <c:v>3270000</c:v>
                      </c:pt>
                      <c:pt idx="7">
                        <c:v>4225000</c:v>
                      </c:pt>
                      <c:pt idx="8">
                        <c:v>1480000</c:v>
                      </c:pt>
                      <c:pt idx="9">
                        <c:v>3545000</c:v>
                      </c:pt>
                      <c:pt idx="10">
                        <c:v>7530000</c:v>
                      </c:pt>
                      <c:pt idx="11">
                        <c:v>3381792</c:v>
                      </c:pt>
                      <c:pt idx="12">
                        <c:v>1800000</c:v>
                      </c:pt>
                      <c:pt idx="13">
                        <c:v>5505198</c:v>
                      </c:pt>
                      <c:pt idx="14">
                        <c:v>9924005</c:v>
                      </c:pt>
                      <c:pt idx="15">
                        <c:v>10939772</c:v>
                      </c:pt>
                    </c:numCache>
                  </c:numRef>
                </c:val>
                <c:extLst xmlns:c15="http://schemas.microsoft.com/office/drawing/2012/chart">
                  <c:ext xmlns:c16="http://schemas.microsoft.com/office/drawing/2014/chart" uri="{C3380CC4-5D6E-409C-BE32-E72D297353CC}">
                    <c16:uniqueId val="{00000002-0CB8-454E-ABEB-855778829C9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バナー売上高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Sheet2!$D$2:$D$21</c15:sqref>
                        </c15:formulaRef>
                      </c:ext>
                    </c:extLst>
                    <c:numCache>
                      <c:formatCode>#,##0_ ;[Red]\-#,##0\ </c:formatCode>
                      <c:ptCount val="16"/>
                      <c:pt idx="0">
                        <c:v>2250000</c:v>
                      </c:pt>
                      <c:pt idx="1">
                        <c:v>876000</c:v>
                      </c:pt>
                      <c:pt idx="2">
                        <c:v>2195100</c:v>
                      </c:pt>
                      <c:pt idx="3">
                        <c:v>1005000</c:v>
                      </c:pt>
                      <c:pt idx="4">
                        <c:v>1846000</c:v>
                      </c:pt>
                      <c:pt idx="5">
                        <c:v>1745000</c:v>
                      </c:pt>
                      <c:pt idx="6">
                        <c:v>1962500</c:v>
                      </c:pt>
                      <c:pt idx="7">
                        <c:v>690000</c:v>
                      </c:pt>
                      <c:pt idx="8">
                        <c:v>1875056</c:v>
                      </c:pt>
                      <c:pt idx="9">
                        <c:v>600000</c:v>
                      </c:pt>
                      <c:pt idx="10">
                        <c:v>2435000</c:v>
                      </c:pt>
                      <c:pt idx="11">
                        <c:v>1752829</c:v>
                      </c:pt>
                      <c:pt idx="12">
                        <c:v>855000</c:v>
                      </c:pt>
                      <c:pt idx="13">
                        <c:v>1997100</c:v>
                      </c:pt>
                      <c:pt idx="14">
                        <c:v>2820000</c:v>
                      </c:pt>
                      <c:pt idx="15">
                        <c:v>2125000</c:v>
                      </c:pt>
                    </c:numCache>
                  </c:numRef>
                </c:val>
                <c:extLst xmlns:c15="http://schemas.microsoft.com/office/drawing/2012/chart">
                  <c:ext xmlns:c16="http://schemas.microsoft.com/office/drawing/2014/chart" uri="{C3380CC4-5D6E-409C-BE32-E72D297353CC}">
                    <c16:uniqueId val="{00000003-0CB8-454E-ABEB-855778829C9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製品掲載売上高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Sheet2!$E$2:$E$21</c15:sqref>
                        </c15:formulaRef>
                      </c:ext>
                    </c:extLst>
                    <c:numCache>
                      <c:formatCode>#,##0_ ;[Red]\-#,##0\ </c:formatCode>
                      <c:ptCount val="16"/>
                      <c:pt idx="0">
                        <c:v>71544</c:v>
                      </c:pt>
                      <c:pt idx="1">
                        <c:v>160776</c:v>
                      </c:pt>
                      <c:pt idx="2">
                        <c:v>220372</c:v>
                      </c:pt>
                      <c:pt idx="3">
                        <c:v>258324</c:v>
                      </c:pt>
                      <c:pt idx="4">
                        <c:v>274218</c:v>
                      </c:pt>
                      <c:pt idx="5">
                        <c:v>179606</c:v>
                      </c:pt>
                      <c:pt idx="6">
                        <c:v>187310</c:v>
                      </c:pt>
                      <c:pt idx="7">
                        <c:v>180122</c:v>
                      </c:pt>
                      <c:pt idx="8">
                        <c:v>215770</c:v>
                      </c:pt>
                      <c:pt idx="9">
                        <c:v>277305</c:v>
                      </c:pt>
                      <c:pt idx="10">
                        <c:v>289221</c:v>
                      </c:pt>
                      <c:pt idx="11">
                        <c:v>237680</c:v>
                      </c:pt>
                      <c:pt idx="12">
                        <c:v>237693</c:v>
                      </c:pt>
                      <c:pt idx="13">
                        <c:v>206932</c:v>
                      </c:pt>
                      <c:pt idx="14">
                        <c:v>253846</c:v>
                      </c:pt>
                      <c:pt idx="15">
                        <c:v>283063</c:v>
                      </c:pt>
                    </c:numCache>
                  </c:numRef>
                </c:val>
                <c:extLst xmlns:c15="http://schemas.microsoft.com/office/drawing/2012/chart">
                  <c:ext xmlns:c16="http://schemas.microsoft.com/office/drawing/2014/chart" uri="{C3380CC4-5D6E-409C-BE32-E72D297353CC}">
                    <c16:uniqueId val="{00000004-0CB8-454E-ABEB-855778829C9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LINES売上高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Sheet2!$F$2:$F$21</c15:sqref>
                        </c15:formulaRef>
                      </c:ext>
                    </c:extLst>
                    <c:numCache>
                      <c:formatCode>#,##0_ ;[Red]\-#,##0\ </c:formatCode>
                      <c:ptCount val="16"/>
                      <c:pt idx="0">
                        <c:v>5171544</c:v>
                      </c:pt>
                      <c:pt idx="1">
                        <c:v>5486776</c:v>
                      </c:pt>
                      <c:pt idx="2">
                        <c:v>8810472</c:v>
                      </c:pt>
                      <c:pt idx="3">
                        <c:v>4753324</c:v>
                      </c:pt>
                      <c:pt idx="4">
                        <c:v>6196218</c:v>
                      </c:pt>
                      <c:pt idx="5">
                        <c:v>7169606</c:v>
                      </c:pt>
                      <c:pt idx="6">
                        <c:v>5419810</c:v>
                      </c:pt>
                      <c:pt idx="7">
                        <c:v>5095122</c:v>
                      </c:pt>
                      <c:pt idx="8">
                        <c:v>3570826</c:v>
                      </c:pt>
                      <c:pt idx="9">
                        <c:v>4422305</c:v>
                      </c:pt>
                      <c:pt idx="10">
                        <c:v>10254221</c:v>
                      </c:pt>
                      <c:pt idx="11">
                        <c:v>5372301</c:v>
                      </c:pt>
                      <c:pt idx="12">
                        <c:v>2892693</c:v>
                      </c:pt>
                      <c:pt idx="13">
                        <c:v>7709230</c:v>
                      </c:pt>
                      <c:pt idx="14">
                        <c:v>12997851</c:v>
                      </c:pt>
                      <c:pt idx="15">
                        <c:v>13347835</c:v>
                      </c:pt>
                    </c:numCache>
                  </c:numRef>
                </c:val>
                <c:extLst xmlns:c15="http://schemas.microsoft.com/office/drawing/2012/chart">
                  <c:ext xmlns:c16="http://schemas.microsoft.com/office/drawing/2014/chart" uri="{C3380CC4-5D6E-409C-BE32-E72D297353CC}">
                    <c16:uniqueId val="{00000005-0CB8-454E-ABEB-855778829C9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コンサルティング売上高</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Sheet2!$G$2:$G$21</c15:sqref>
                        </c15:formulaRef>
                      </c:ext>
                    </c:extLst>
                    <c:numCache>
                      <c:formatCode>#,##0_ ;[Red]\-#,##0\ </c:formatCode>
                      <c:ptCount val="16"/>
                      <c:pt idx="0">
                        <c:v>26950000</c:v>
                      </c:pt>
                      <c:pt idx="1">
                        <c:v>17410000</c:v>
                      </c:pt>
                      <c:pt idx="2">
                        <c:v>12450000</c:v>
                      </c:pt>
                      <c:pt idx="3">
                        <c:v>40866063</c:v>
                      </c:pt>
                      <c:pt idx="4">
                        <c:v>35570000</c:v>
                      </c:pt>
                      <c:pt idx="5">
                        <c:v>35448000</c:v>
                      </c:pt>
                      <c:pt idx="6">
                        <c:v>33700000</c:v>
                      </c:pt>
                      <c:pt idx="7">
                        <c:v>52741140</c:v>
                      </c:pt>
                      <c:pt idx="8">
                        <c:v>58691891</c:v>
                      </c:pt>
                      <c:pt idx="9">
                        <c:v>56175000</c:v>
                      </c:pt>
                      <c:pt idx="10">
                        <c:v>50685000</c:v>
                      </c:pt>
                      <c:pt idx="11">
                        <c:v>38300703</c:v>
                      </c:pt>
                      <c:pt idx="12">
                        <c:v>85294036</c:v>
                      </c:pt>
                      <c:pt idx="13">
                        <c:v>12634400</c:v>
                      </c:pt>
                      <c:pt idx="14">
                        <c:v>52895310</c:v>
                      </c:pt>
                      <c:pt idx="15">
                        <c:v>40689174</c:v>
                      </c:pt>
                    </c:numCache>
                  </c:numRef>
                </c:val>
                <c:extLst xmlns:c15="http://schemas.microsoft.com/office/drawing/2012/chart">
                  <c:ext xmlns:c16="http://schemas.microsoft.com/office/drawing/2014/chart" uri="{C3380CC4-5D6E-409C-BE32-E72D297353CC}">
                    <c16:uniqueId val="{00000006-0CB8-454E-ABEB-855778829C9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リクルートソリューション売上高</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Sheet2!$H$2:$H$21</c15:sqref>
                        </c15:formulaRef>
                      </c:ext>
                    </c:extLst>
                    <c:numCache>
                      <c:formatCode>#,##0_ ;[Red]\-#,##0\ </c:formatCode>
                      <c:ptCount val="16"/>
                      <c:pt idx="0">
                        <c:v>21637016</c:v>
                      </c:pt>
                      <c:pt idx="1">
                        <c:v>13937115</c:v>
                      </c:pt>
                      <c:pt idx="2">
                        <c:v>23231900</c:v>
                      </c:pt>
                      <c:pt idx="3">
                        <c:v>18667500</c:v>
                      </c:pt>
                      <c:pt idx="4">
                        <c:v>30101269</c:v>
                      </c:pt>
                      <c:pt idx="5">
                        <c:v>15617880</c:v>
                      </c:pt>
                      <c:pt idx="6">
                        <c:v>26509627</c:v>
                      </c:pt>
                      <c:pt idx="7">
                        <c:v>11445870</c:v>
                      </c:pt>
                      <c:pt idx="8">
                        <c:v>47707613</c:v>
                      </c:pt>
                      <c:pt idx="9">
                        <c:v>29684189</c:v>
                      </c:pt>
                      <c:pt idx="10">
                        <c:v>28505420</c:v>
                      </c:pt>
                      <c:pt idx="11">
                        <c:v>14041548</c:v>
                      </c:pt>
                      <c:pt idx="12">
                        <c:v>34235493</c:v>
                      </c:pt>
                      <c:pt idx="13">
                        <c:v>15855165</c:v>
                      </c:pt>
                      <c:pt idx="14">
                        <c:v>15573356</c:v>
                      </c:pt>
                      <c:pt idx="15">
                        <c:v>28049729.999999981</c:v>
                      </c:pt>
                    </c:numCache>
                  </c:numRef>
                </c:val>
                <c:extLst xmlns:c15="http://schemas.microsoft.com/office/drawing/2012/chart">
                  <c:ext xmlns:c16="http://schemas.microsoft.com/office/drawing/2014/chart" uri="{C3380CC4-5D6E-409C-BE32-E72D297353CC}">
                    <c16:uniqueId val="{00000007-0CB8-454E-ABEB-855778829C9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LMC予測データ販売売上高</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Sheet2!$I$2:$I$21</c15:sqref>
                        </c15:formulaRef>
                      </c:ext>
                    </c:extLst>
                    <c:numCache>
                      <c:formatCode>#,##0_ ;[Red]\-#,##0\ </c:formatCode>
                      <c:ptCount val="16"/>
                      <c:pt idx="0">
                        <c:v>22810843</c:v>
                      </c:pt>
                      <c:pt idx="1">
                        <c:v>16978109</c:v>
                      </c:pt>
                      <c:pt idx="2">
                        <c:v>7162317</c:v>
                      </c:pt>
                      <c:pt idx="3">
                        <c:v>18168252</c:v>
                      </c:pt>
                      <c:pt idx="4">
                        <c:v>39748746</c:v>
                      </c:pt>
                      <c:pt idx="5">
                        <c:v>27071635</c:v>
                      </c:pt>
                      <c:pt idx="6">
                        <c:v>11197932</c:v>
                      </c:pt>
                      <c:pt idx="7">
                        <c:v>22384676</c:v>
                      </c:pt>
                      <c:pt idx="8">
                        <c:v>28285357</c:v>
                      </c:pt>
                      <c:pt idx="9">
                        <c:v>47779747</c:v>
                      </c:pt>
                      <c:pt idx="10">
                        <c:v>18820282</c:v>
                      </c:pt>
                      <c:pt idx="11">
                        <c:v>20129442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8-0CB8-454E-ABEB-855778829C9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LMCカンファレンス売上高</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Sheet2!$J$2:$J$21</c15:sqref>
                        </c15:formulaRef>
                      </c:ext>
                    </c:extLst>
                    <c:numCache>
                      <c:formatCode>#,##0_ ;[Red]\-#,##0\ </c:formatCode>
                      <c:ptCount val="16"/>
                      <c:pt idx="0">
                        <c:v>0</c:v>
                      </c:pt>
                      <c:pt idx="1">
                        <c:v>0</c:v>
                      </c:pt>
                      <c:pt idx="2">
                        <c:v>0</c:v>
                      </c:pt>
                      <c:pt idx="3">
                        <c:v>6028391</c:v>
                      </c:pt>
                      <c:pt idx="4">
                        <c:v>0</c:v>
                      </c:pt>
                      <c:pt idx="5">
                        <c:v>25000</c:v>
                      </c:pt>
                      <c:pt idx="6">
                        <c:v>0</c:v>
                      </c:pt>
                      <c:pt idx="7">
                        <c:v>15575000</c:v>
                      </c:pt>
                      <c:pt idx="8">
                        <c:v>0</c:v>
                      </c:pt>
                      <c:pt idx="9">
                        <c:v>0</c:v>
                      </c:pt>
                      <c:pt idx="10">
                        <c:v>0</c:v>
                      </c:pt>
                      <c:pt idx="11">
                        <c:v>13580000</c:v>
                      </c:pt>
                      <c:pt idx="12">
                        <c:v>0</c:v>
                      </c:pt>
                      <c:pt idx="13">
                        <c:v>0</c:v>
                      </c:pt>
                      <c:pt idx="14">
                        <c:v>0</c:v>
                      </c:pt>
                      <c:pt idx="15">
                        <c:v>0</c:v>
                      </c:pt>
                    </c:numCache>
                  </c:numRef>
                </c:val>
                <c:extLst xmlns:c15="http://schemas.microsoft.com/office/drawing/2012/chart">
                  <c:ext xmlns:c16="http://schemas.microsoft.com/office/drawing/2014/chart" uri="{C3380CC4-5D6E-409C-BE32-E72D297353CC}">
                    <c16:uniqueId val="{00000009-0CB8-454E-ABEB-855778829C9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部品調達代行売上高</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Sheet2!$L$2:$L$21</c15:sqref>
                        </c15:formulaRef>
                      </c:ext>
                    </c:extLst>
                    <c:numCache>
                      <c:formatCode>#,##0_ ;[Red]\-#,##0\ </c:formatCode>
                      <c:ptCount val="16"/>
                      <c:pt idx="0">
                        <c:v>0</c:v>
                      </c:pt>
                      <c:pt idx="1">
                        <c:v>987738</c:v>
                      </c:pt>
                      <c:pt idx="2">
                        <c:v>2730491</c:v>
                      </c:pt>
                      <c:pt idx="3">
                        <c:v>1660370</c:v>
                      </c:pt>
                      <c:pt idx="4">
                        <c:v>10253843</c:v>
                      </c:pt>
                      <c:pt idx="5">
                        <c:v>5624090</c:v>
                      </c:pt>
                      <c:pt idx="6">
                        <c:v>8140673</c:v>
                      </c:pt>
                      <c:pt idx="7">
                        <c:v>22408749</c:v>
                      </c:pt>
                      <c:pt idx="8">
                        <c:v>17125998</c:v>
                      </c:pt>
                      <c:pt idx="9">
                        <c:v>13545005</c:v>
                      </c:pt>
                      <c:pt idx="10">
                        <c:v>34201098</c:v>
                      </c:pt>
                      <c:pt idx="11">
                        <c:v>19896080</c:v>
                      </c:pt>
                      <c:pt idx="12">
                        <c:v>61186740</c:v>
                      </c:pt>
                      <c:pt idx="13">
                        <c:v>35108260</c:v>
                      </c:pt>
                      <c:pt idx="14">
                        <c:v>33384620</c:v>
                      </c:pt>
                      <c:pt idx="15">
                        <c:v>48833030</c:v>
                      </c:pt>
                    </c:numCache>
                  </c:numRef>
                </c:val>
                <c:extLst xmlns:c15="http://schemas.microsoft.com/office/drawing/2012/chart">
                  <c:ext xmlns:c16="http://schemas.microsoft.com/office/drawing/2014/chart" uri="{C3380CC4-5D6E-409C-BE32-E72D297353CC}">
                    <c16:uniqueId val="{0000000A-0CB8-454E-ABEB-855778829C9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部品分解データ販売売上高</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Sheet2!$M$2:$M$21</c15:sqref>
                        </c15:formulaRef>
                      </c:ext>
                    </c:extLst>
                    <c:numCache>
                      <c:formatCode>#,##0_ ;[Red]\-#,##0\ </c:formatCode>
                      <c:ptCount val="16"/>
                      <c:pt idx="0">
                        <c:v>0</c:v>
                      </c:pt>
                      <c:pt idx="1">
                        <c:v>2255000</c:v>
                      </c:pt>
                      <c:pt idx="2">
                        <c:v>3357000</c:v>
                      </c:pt>
                      <c:pt idx="3">
                        <c:v>1555000</c:v>
                      </c:pt>
                      <c:pt idx="4">
                        <c:v>17165400</c:v>
                      </c:pt>
                      <c:pt idx="5">
                        <c:v>1282800</c:v>
                      </c:pt>
                      <c:pt idx="6">
                        <c:v>16707540</c:v>
                      </c:pt>
                      <c:pt idx="7">
                        <c:v>9175200</c:v>
                      </c:pt>
                      <c:pt idx="8">
                        <c:v>42323120</c:v>
                      </c:pt>
                      <c:pt idx="9">
                        <c:v>195000</c:v>
                      </c:pt>
                      <c:pt idx="10">
                        <c:v>13100620</c:v>
                      </c:pt>
                      <c:pt idx="11">
                        <c:v>15870500</c:v>
                      </c:pt>
                      <c:pt idx="12">
                        <c:v>35660290</c:v>
                      </c:pt>
                      <c:pt idx="13">
                        <c:v>7305430</c:v>
                      </c:pt>
                      <c:pt idx="14">
                        <c:v>26451155</c:v>
                      </c:pt>
                      <c:pt idx="15">
                        <c:v>29208758</c:v>
                      </c:pt>
                    </c:numCache>
                  </c:numRef>
                </c:val>
                <c:extLst xmlns:c15="http://schemas.microsoft.com/office/drawing/2012/chart">
                  <c:ext xmlns:c16="http://schemas.microsoft.com/office/drawing/2014/chart" uri="{C3380CC4-5D6E-409C-BE32-E72D297353CC}">
                    <c16:uniqueId val="{0000000B-0CB8-454E-ABEB-855778829C9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ベンチマーキング関連売上</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Sheet2!$N$2:$N$21</c15:sqref>
                        </c15:formulaRef>
                      </c:ext>
                    </c:extLst>
                    <c:numCache>
                      <c:formatCode>#,##0_ ;[Red]\-#,##0\ </c:formatCode>
                      <c:ptCount val="16"/>
                      <c:pt idx="0">
                        <c:v>0</c:v>
                      </c:pt>
                      <c:pt idx="1">
                        <c:v>3242738</c:v>
                      </c:pt>
                      <c:pt idx="2">
                        <c:v>6087491</c:v>
                      </c:pt>
                      <c:pt idx="3">
                        <c:v>3215370</c:v>
                      </c:pt>
                      <c:pt idx="4">
                        <c:v>27419243</c:v>
                      </c:pt>
                      <c:pt idx="5">
                        <c:v>6906890</c:v>
                      </c:pt>
                      <c:pt idx="6">
                        <c:v>24848213</c:v>
                      </c:pt>
                      <c:pt idx="7">
                        <c:v>31583949</c:v>
                      </c:pt>
                      <c:pt idx="8">
                        <c:v>59449118</c:v>
                      </c:pt>
                      <c:pt idx="9">
                        <c:v>13740005</c:v>
                      </c:pt>
                      <c:pt idx="10">
                        <c:v>47301718</c:v>
                      </c:pt>
                      <c:pt idx="11">
                        <c:v>35766580</c:v>
                      </c:pt>
                      <c:pt idx="12">
                        <c:v>96847030</c:v>
                      </c:pt>
                      <c:pt idx="13">
                        <c:v>42413690</c:v>
                      </c:pt>
                      <c:pt idx="14">
                        <c:v>59835775</c:v>
                      </c:pt>
                      <c:pt idx="15">
                        <c:v>78041788</c:v>
                      </c:pt>
                    </c:numCache>
                  </c:numRef>
                </c:val>
                <c:extLst xmlns:c15="http://schemas.microsoft.com/office/drawing/2012/chart">
                  <c:ext xmlns:c16="http://schemas.microsoft.com/office/drawing/2014/chart" uri="{C3380CC4-5D6E-409C-BE32-E72D297353CC}">
                    <c16:uniqueId val="{0000000C-0CB8-454E-ABEB-855778829C9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IP以外の事業売上</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Sheet2!$O$2:$O$21</c15:sqref>
                        </c15:formulaRef>
                      </c:ext>
                    </c:extLst>
                    <c:numCache>
                      <c:formatCode>#,##0_ ;[Red]\-#,##0\ </c:formatCode>
                      <c:ptCount val="16"/>
                      <c:pt idx="0">
                        <c:v>76569403</c:v>
                      </c:pt>
                      <c:pt idx="1">
                        <c:v>57054738</c:v>
                      </c:pt>
                      <c:pt idx="2">
                        <c:v>57742180</c:v>
                      </c:pt>
                      <c:pt idx="3">
                        <c:v>91698900</c:v>
                      </c:pt>
                      <c:pt idx="4">
                        <c:v>139035476</c:v>
                      </c:pt>
                      <c:pt idx="5">
                        <c:v>92239011</c:v>
                      </c:pt>
                      <c:pt idx="6">
                        <c:v>101675582</c:v>
                      </c:pt>
                      <c:pt idx="7">
                        <c:v>138825757</c:v>
                      </c:pt>
                      <c:pt idx="8">
                        <c:v>197704805</c:v>
                      </c:pt>
                      <c:pt idx="9">
                        <c:v>151801246</c:v>
                      </c:pt>
                      <c:pt idx="10">
                        <c:v>155566641</c:v>
                      </c:pt>
                      <c:pt idx="11">
                        <c:v>127190574</c:v>
                      </c:pt>
                      <c:pt idx="12">
                        <c:v>249797472</c:v>
                      </c:pt>
                      <c:pt idx="13">
                        <c:v>117610347</c:v>
                      </c:pt>
                      <c:pt idx="14">
                        <c:v>169563323</c:v>
                      </c:pt>
                      <c:pt idx="15">
                        <c:v>201050877.99999997</c:v>
                      </c:pt>
                    </c:numCache>
                  </c:numRef>
                </c:val>
                <c:extLst xmlns:c15="http://schemas.microsoft.com/office/drawing/2012/chart">
                  <c:ext xmlns:c16="http://schemas.microsoft.com/office/drawing/2014/chart" uri="{C3380CC4-5D6E-409C-BE32-E72D297353CC}">
                    <c16:uniqueId val="{0000000D-0CB8-454E-ABEB-855778829C9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連結売上高</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Sheet2!$P$2:$P$21</c15:sqref>
                        </c15:formulaRef>
                      </c:ext>
                    </c:extLst>
                    <c:numCache>
                      <c:formatCode>#,##0_ ;[Red]\-#,##0\ </c:formatCode>
                      <c:ptCount val="16"/>
                      <c:pt idx="0">
                        <c:v>404753952</c:v>
                      </c:pt>
                      <c:pt idx="1">
                        <c:v>398233303</c:v>
                      </c:pt>
                      <c:pt idx="2">
                        <c:v>413583846</c:v>
                      </c:pt>
                      <c:pt idx="3">
                        <c:v>463647803</c:v>
                      </c:pt>
                      <c:pt idx="4">
                        <c:v>520203415</c:v>
                      </c:pt>
                      <c:pt idx="5">
                        <c:v>480977656</c:v>
                      </c:pt>
                      <c:pt idx="6">
                        <c:v>499275034</c:v>
                      </c:pt>
                      <c:pt idx="7">
                        <c:v>543016028</c:v>
                      </c:pt>
                      <c:pt idx="8">
                        <c:v>618632089</c:v>
                      </c:pt>
                      <c:pt idx="9">
                        <c:v>580906664</c:v>
                      </c:pt>
                      <c:pt idx="10">
                        <c:v>594255872</c:v>
                      </c:pt>
                      <c:pt idx="11">
                        <c:v>586861144</c:v>
                      </c:pt>
                      <c:pt idx="12">
                        <c:v>715023002</c:v>
                      </c:pt>
                      <c:pt idx="13">
                        <c:v>593600656</c:v>
                      </c:pt>
                      <c:pt idx="14">
                        <c:v>656374266</c:v>
                      </c:pt>
                      <c:pt idx="15">
                        <c:v>698228488</c:v>
                      </c:pt>
                    </c:numCache>
                  </c:numRef>
                </c:val>
                <c:extLst xmlns:c15="http://schemas.microsoft.com/office/drawing/2012/chart">
                  <c:ext xmlns:c16="http://schemas.microsoft.com/office/drawing/2014/chart" uri="{C3380CC4-5D6E-409C-BE32-E72D297353CC}">
                    <c16:uniqueId val="{0000000E-0CB8-454E-ABEB-855778829C9E}"/>
                  </c:ext>
                </c:extLst>
              </c15:ser>
            </c15:filteredBarSeries>
          </c:ext>
        </c:extLst>
      </c:barChart>
      <c:catAx>
        <c:axId val="138653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86531519"/>
        <c:crosses val="autoZero"/>
        <c:auto val="1"/>
        <c:lblAlgn val="ctr"/>
        <c:lblOffset val="100"/>
        <c:noMultiLvlLbl val="0"/>
      </c:catAx>
      <c:valAx>
        <c:axId val="1386531519"/>
        <c:scaling>
          <c:orientation val="minMax"/>
          <c:max val="50000000"/>
          <c:min val="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86531103"/>
        <c:crosses val="autoZero"/>
        <c:crossBetween val="between"/>
        <c:majorUnit val="1500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sz="1200">
                <a:latin typeface="メイリオ" panose="020B0604030504040204" pitchFamily="50" charset="-128"/>
                <a:ea typeface="メイリオ" panose="020B0604030504040204" pitchFamily="50" charset="-128"/>
              </a:rPr>
              <a:t>Recruit Solutions sales (Quarterly)</a:t>
            </a:r>
          </a:p>
        </c:rich>
      </c:tx>
      <c:layout>
        <c:manualLayout>
          <c:xMode val="edge"/>
          <c:yMode val="edge"/>
          <c:x val="9.1520467836257308E-2"/>
          <c:y val="1.8184421534937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6"/>
          <c:order val="6"/>
          <c:tx>
            <c:strRef>
              <c:f>Sheet2!$H$1</c:f>
              <c:strCache>
                <c:ptCount val="1"/>
                <c:pt idx="0">
                  <c:v>リクルートソリューション売上高</c:v>
                </c:pt>
              </c:strCache>
              <c:extLst xmlns:c15="http://schemas.microsoft.com/office/drawing/2012/chart"/>
            </c:strRef>
          </c:tx>
          <c:spPr>
            <a:solidFill>
              <a:schemeClr val="accent1">
                <a:lumMod val="60000"/>
              </a:schemeClr>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f>Sheet2!$H$2:$H$21</c:f>
              <c:numCache>
                <c:formatCode>#,##0_ ;[Red]\-#,##0\ </c:formatCode>
                <c:ptCount val="16"/>
                <c:pt idx="0">
                  <c:v>21637016</c:v>
                </c:pt>
                <c:pt idx="1">
                  <c:v>13937115</c:v>
                </c:pt>
                <c:pt idx="2">
                  <c:v>23231900</c:v>
                </c:pt>
                <c:pt idx="3">
                  <c:v>18667500</c:v>
                </c:pt>
                <c:pt idx="4">
                  <c:v>30101269</c:v>
                </c:pt>
                <c:pt idx="5">
                  <c:v>15617880</c:v>
                </c:pt>
                <c:pt idx="6">
                  <c:v>26509627</c:v>
                </c:pt>
                <c:pt idx="7">
                  <c:v>11445870</c:v>
                </c:pt>
                <c:pt idx="8">
                  <c:v>47707613</c:v>
                </c:pt>
                <c:pt idx="9">
                  <c:v>29684189</c:v>
                </c:pt>
                <c:pt idx="10">
                  <c:v>28505420</c:v>
                </c:pt>
                <c:pt idx="11">
                  <c:v>14041548</c:v>
                </c:pt>
                <c:pt idx="12">
                  <c:v>34235493</c:v>
                </c:pt>
                <c:pt idx="13">
                  <c:v>15855165</c:v>
                </c:pt>
                <c:pt idx="14">
                  <c:v>15573356</c:v>
                </c:pt>
                <c:pt idx="15">
                  <c:v>28049729.999999981</c:v>
                </c:pt>
              </c:numCache>
            </c:numRef>
          </c:val>
          <c:extLst>
            <c:ext xmlns:c16="http://schemas.microsoft.com/office/drawing/2014/chart" uri="{C3380CC4-5D6E-409C-BE32-E72D297353CC}">
              <c16:uniqueId val="{00000000-9BFC-4CF2-92B7-EB5C148393E3}"/>
            </c:ext>
          </c:extLst>
        </c:ser>
        <c:dLbls>
          <c:showLegendKey val="0"/>
          <c:showVal val="0"/>
          <c:showCatName val="0"/>
          <c:showSerName val="0"/>
          <c:showPercent val="0"/>
          <c:showBubbleSize val="0"/>
        </c:dLbls>
        <c:gapWidth val="219"/>
        <c:overlap val="-27"/>
        <c:axId val="1386531103"/>
        <c:axId val="1386531519"/>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c:ext uri="{02D57815-91ED-43cb-92C2-25804820EDAC}">
                        <c15:formulaRef>
                          <c15:sqref>Sheet2!$B$2:$B$21</c15:sqref>
                        </c15:formulaRef>
                      </c:ext>
                    </c:extLst>
                    <c:numCache>
                      <c:formatCode>#,##0_ ;[Red]\-#,##0\ </c:formatCode>
                      <c:ptCount val="16"/>
                      <c:pt idx="0">
                        <c:v>328184549</c:v>
                      </c:pt>
                      <c:pt idx="1">
                        <c:v>341178565</c:v>
                      </c:pt>
                      <c:pt idx="2">
                        <c:v>355841666</c:v>
                      </c:pt>
                      <c:pt idx="3">
                        <c:v>371948903</c:v>
                      </c:pt>
                      <c:pt idx="4">
                        <c:v>381167939</c:v>
                      </c:pt>
                      <c:pt idx="5">
                        <c:v>388738645</c:v>
                      </c:pt>
                      <c:pt idx="6">
                        <c:v>397599452</c:v>
                      </c:pt>
                      <c:pt idx="7">
                        <c:v>404190271</c:v>
                      </c:pt>
                      <c:pt idx="8">
                        <c:v>420927284</c:v>
                      </c:pt>
                      <c:pt idx="9">
                        <c:v>429105418</c:v>
                      </c:pt>
                      <c:pt idx="10">
                        <c:v>438689231</c:v>
                      </c:pt>
                      <c:pt idx="11">
                        <c:v>459670570</c:v>
                      </c:pt>
                      <c:pt idx="12">
                        <c:v>465225530</c:v>
                      </c:pt>
                      <c:pt idx="13">
                        <c:v>475990309</c:v>
                      </c:pt>
                      <c:pt idx="14">
                        <c:v>486810943</c:v>
                      </c:pt>
                      <c:pt idx="15">
                        <c:v>497177610</c:v>
                      </c:pt>
                    </c:numCache>
                  </c:numRef>
                </c:val>
                <c:extLst>
                  <c:ext xmlns:c16="http://schemas.microsoft.com/office/drawing/2014/chart" uri="{C3380CC4-5D6E-409C-BE32-E72D297353CC}">
                    <c16:uniqueId val="{00000001-9BFC-4CF2-92B7-EB5C148393E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PRメール売上高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Sheet2!$C$2:$C$21</c15:sqref>
                        </c15:formulaRef>
                      </c:ext>
                    </c:extLst>
                    <c:numCache>
                      <c:formatCode>#,##0_ ;[Red]\-#,##0\ </c:formatCode>
                      <c:ptCount val="16"/>
                      <c:pt idx="0">
                        <c:v>2850000</c:v>
                      </c:pt>
                      <c:pt idx="1">
                        <c:v>4450000</c:v>
                      </c:pt>
                      <c:pt idx="2">
                        <c:v>6395000</c:v>
                      </c:pt>
                      <c:pt idx="3">
                        <c:v>3490000</c:v>
                      </c:pt>
                      <c:pt idx="4">
                        <c:v>4076000</c:v>
                      </c:pt>
                      <c:pt idx="5">
                        <c:v>5245000</c:v>
                      </c:pt>
                      <c:pt idx="6">
                        <c:v>3270000</c:v>
                      </c:pt>
                      <c:pt idx="7">
                        <c:v>4225000</c:v>
                      </c:pt>
                      <c:pt idx="8">
                        <c:v>1480000</c:v>
                      </c:pt>
                      <c:pt idx="9">
                        <c:v>3545000</c:v>
                      </c:pt>
                      <c:pt idx="10">
                        <c:v>7530000</c:v>
                      </c:pt>
                      <c:pt idx="11">
                        <c:v>3381792</c:v>
                      </c:pt>
                      <c:pt idx="12">
                        <c:v>1800000</c:v>
                      </c:pt>
                      <c:pt idx="13">
                        <c:v>5505198</c:v>
                      </c:pt>
                      <c:pt idx="14">
                        <c:v>9924005</c:v>
                      </c:pt>
                      <c:pt idx="15">
                        <c:v>10939772</c:v>
                      </c:pt>
                    </c:numCache>
                  </c:numRef>
                </c:val>
                <c:extLst xmlns:c15="http://schemas.microsoft.com/office/drawing/2012/chart">
                  <c:ext xmlns:c16="http://schemas.microsoft.com/office/drawing/2014/chart" uri="{C3380CC4-5D6E-409C-BE32-E72D297353CC}">
                    <c16:uniqueId val="{00000002-9BFC-4CF2-92B7-EB5C148393E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バナー売上高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Sheet2!$D$2:$D$21</c15:sqref>
                        </c15:formulaRef>
                      </c:ext>
                    </c:extLst>
                    <c:numCache>
                      <c:formatCode>#,##0_ ;[Red]\-#,##0\ </c:formatCode>
                      <c:ptCount val="16"/>
                      <c:pt idx="0">
                        <c:v>2250000</c:v>
                      </c:pt>
                      <c:pt idx="1">
                        <c:v>876000</c:v>
                      </c:pt>
                      <c:pt idx="2">
                        <c:v>2195100</c:v>
                      </c:pt>
                      <c:pt idx="3">
                        <c:v>1005000</c:v>
                      </c:pt>
                      <c:pt idx="4">
                        <c:v>1846000</c:v>
                      </c:pt>
                      <c:pt idx="5">
                        <c:v>1745000</c:v>
                      </c:pt>
                      <c:pt idx="6">
                        <c:v>1962500</c:v>
                      </c:pt>
                      <c:pt idx="7">
                        <c:v>690000</c:v>
                      </c:pt>
                      <c:pt idx="8">
                        <c:v>1875056</c:v>
                      </c:pt>
                      <c:pt idx="9">
                        <c:v>600000</c:v>
                      </c:pt>
                      <c:pt idx="10">
                        <c:v>2435000</c:v>
                      </c:pt>
                      <c:pt idx="11">
                        <c:v>1752829</c:v>
                      </c:pt>
                      <c:pt idx="12">
                        <c:v>855000</c:v>
                      </c:pt>
                      <c:pt idx="13">
                        <c:v>1997100</c:v>
                      </c:pt>
                      <c:pt idx="14">
                        <c:v>2820000</c:v>
                      </c:pt>
                      <c:pt idx="15">
                        <c:v>2125000</c:v>
                      </c:pt>
                    </c:numCache>
                  </c:numRef>
                </c:val>
                <c:extLst xmlns:c15="http://schemas.microsoft.com/office/drawing/2012/chart">
                  <c:ext xmlns:c16="http://schemas.microsoft.com/office/drawing/2014/chart" uri="{C3380CC4-5D6E-409C-BE32-E72D297353CC}">
                    <c16:uniqueId val="{00000003-9BFC-4CF2-92B7-EB5C148393E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製品掲載売上高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Sheet2!$E$2:$E$21</c15:sqref>
                        </c15:formulaRef>
                      </c:ext>
                    </c:extLst>
                    <c:numCache>
                      <c:formatCode>#,##0_ ;[Red]\-#,##0\ </c:formatCode>
                      <c:ptCount val="16"/>
                      <c:pt idx="0">
                        <c:v>71544</c:v>
                      </c:pt>
                      <c:pt idx="1">
                        <c:v>160776</c:v>
                      </c:pt>
                      <c:pt idx="2">
                        <c:v>220372</c:v>
                      </c:pt>
                      <c:pt idx="3">
                        <c:v>258324</c:v>
                      </c:pt>
                      <c:pt idx="4">
                        <c:v>274218</c:v>
                      </c:pt>
                      <c:pt idx="5">
                        <c:v>179606</c:v>
                      </c:pt>
                      <c:pt idx="6">
                        <c:v>187310</c:v>
                      </c:pt>
                      <c:pt idx="7">
                        <c:v>180122</c:v>
                      </c:pt>
                      <c:pt idx="8">
                        <c:v>215770</c:v>
                      </c:pt>
                      <c:pt idx="9">
                        <c:v>277305</c:v>
                      </c:pt>
                      <c:pt idx="10">
                        <c:v>289221</c:v>
                      </c:pt>
                      <c:pt idx="11">
                        <c:v>237680</c:v>
                      </c:pt>
                      <c:pt idx="12">
                        <c:v>237693</c:v>
                      </c:pt>
                      <c:pt idx="13">
                        <c:v>206932</c:v>
                      </c:pt>
                      <c:pt idx="14">
                        <c:v>253846</c:v>
                      </c:pt>
                      <c:pt idx="15">
                        <c:v>283063</c:v>
                      </c:pt>
                    </c:numCache>
                  </c:numRef>
                </c:val>
                <c:extLst xmlns:c15="http://schemas.microsoft.com/office/drawing/2012/chart">
                  <c:ext xmlns:c16="http://schemas.microsoft.com/office/drawing/2014/chart" uri="{C3380CC4-5D6E-409C-BE32-E72D297353CC}">
                    <c16:uniqueId val="{00000004-9BFC-4CF2-92B7-EB5C148393E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LINES売上高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Sheet2!$F$2:$F$21</c15:sqref>
                        </c15:formulaRef>
                      </c:ext>
                    </c:extLst>
                    <c:numCache>
                      <c:formatCode>#,##0_ ;[Red]\-#,##0\ </c:formatCode>
                      <c:ptCount val="16"/>
                      <c:pt idx="0">
                        <c:v>5171544</c:v>
                      </c:pt>
                      <c:pt idx="1">
                        <c:v>5486776</c:v>
                      </c:pt>
                      <c:pt idx="2">
                        <c:v>8810472</c:v>
                      </c:pt>
                      <c:pt idx="3">
                        <c:v>4753324</c:v>
                      </c:pt>
                      <c:pt idx="4">
                        <c:v>6196218</c:v>
                      </c:pt>
                      <c:pt idx="5">
                        <c:v>7169606</c:v>
                      </c:pt>
                      <c:pt idx="6">
                        <c:v>5419810</c:v>
                      </c:pt>
                      <c:pt idx="7">
                        <c:v>5095122</c:v>
                      </c:pt>
                      <c:pt idx="8">
                        <c:v>3570826</c:v>
                      </c:pt>
                      <c:pt idx="9">
                        <c:v>4422305</c:v>
                      </c:pt>
                      <c:pt idx="10">
                        <c:v>10254221</c:v>
                      </c:pt>
                      <c:pt idx="11">
                        <c:v>5372301</c:v>
                      </c:pt>
                      <c:pt idx="12">
                        <c:v>2892693</c:v>
                      </c:pt>
                      <c:pt idx="13">
                        <c:v>7709230</c:v>
                      </c:pt>
                      <c:pt idx="14">
                        <c:v>12997851</c:v>
                      </c:pt>
                      <c:pt idx="15">
                        <c:v>13347835</c:v>
                      </c:pt>
                    </c:numCache>
                  </c:numRef>
                </c:val>
                <c:extLst xmlns:c15="http://schemas.microsoft.com/office/drawing/2012/chart">
                  <c:ext xmlns:c16="http://schemas.microsoft.com/office/drawing/2014/chart" uri="{C3380CC4-5D6E-409C-BE32-E72D297353CC}">
                    <c16:uniqueId val="{00000005-9BFC-4CF2-92B7-EB5C148393E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コンサルティング売上高</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Sheet2!$G$2:$G$21</c15:sqref>
                        </c15:formulaRef>
                      </c:ext>
                    </c:extLst>
                    <c:numCache>
                      <c:formatCode>#,##0_ ;[Red]\-#,##0\ </c:formatCode>
                      <c:ptCount val="16"/>
                      <c:pt idx="0">
                        <c:v>26950000</c:v>
                      </c:pt>
                      <c:pt idx="1">
                        <c:v>17410000</c:v>
                      </c:pt>
                      <c:pt idx="2">
                        <c:v>12450000</c:v>
                      </c:pt>
                      <c:pt idx="3">
                        <c:v>40866063</c:v>
                      </c:pt>
                      <c:pt idx="4">
                        <c:v>35570000</c:v>
                      </c:pt>
                      <c:pt idx="5">
                        <c:v>35448000</c:v>
                      </c:pt>
                      <c:pt idx="6">
                        <c:v>33700000</c:v>
                      </c:pt>
                      <c:pt idx="7">
                        <c:v>52741140</c:v>
                      </c:pt>
                      <c:pt idx="8">
                        <c:v>58691891</c:v>
                      </c:pt>
                      <c:pt idx="9">
                        <c:v>56175000</c:v>
                      </c:pt>
                      <c:pt idx="10">
                        <c:v>50685000</c:v>
                      </c:pt>
                      <c:pt idx="11">
                        <c:v>38300703</c:v>
                      </c:pt>
                      <c:pt idx="12">
                        <c:v>85294036</c:v>
                      </c:pt>
                      <c:pt idx="13">
                        <c:v>12634400</c:v>
                      </c:pt>
                      <c:pt idx="14">
                        <c:v>52895310</c:v>
                      </c:pt>
                      <c:pt idx="15">
                        <c:v>40689174</c:v>
                      </c:pt>
                    </c:numCache>
                  </c:numRef>
                </c:val>
                <c:extLst xmlns:c15="http://schemas.microsoft.com/office/drawing/2012/chart">
                  <c:ext xmlns:c16="http://schemas.microsoft.com/office/drawing/2014/chart" uri="{C3380CC4-5D6E-409C-BE32-E72D297353CC}">
                    <c16:uniqueId val="{00000006-9BFC-4CF2-92B7-EB5C148393E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LMC予測データ販売売上高</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Sheet2!$I$2:$I$21</c15:sqref>
                        </c15:formulaRef>
                      </c:ext>
                    </c:extLst>
                    <c:numCache>
                      <c:formatCode>#,##0_ ;[Red]\-#,##0\ </c:formatCode>
                      <c:ptCount val="16"/>
                      <c:pt idx="0">
                        <c:v>22810843</c:v>
                      </c:pt>
                      <c:pt idx="1">
                        <c:v>16978109</c:v>
                      </c:pt>
                      <c:pt idx="2">
                        <c:v>7162317</c:v>
                      </c:pt>
                      <c:pt idx="3">
                        <c:v>18168252</c:v>
                      </c:pt>
                      <c:pt idx="4">
                        <c:v>39748746</c:v>
                      </c:pt>
                      <c:pt idx="5">
                        <c:v>27071635</c:v>
                      </c:pt>
                      <c:pt idx="6">
                        <c:v>11197932</c:v>
                      </c:pt>
                      <c:pt idx="7">
                        <c:v>22384676</c:v>
                      </c:pt>
                      <c:pt idx="8">
                        <c:v>28285357</c:v>
                      </c:pt>
                      <c:pt idx="9">
                        <c:v>47779747</c:v>
                      </c:pt>
                      <c:pt idx="10">
                        <c:v>18820282</c:v>
                      </c:pt>
                      <c:pt idx="11">
                        <c:v>20129442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7-9BFC-4CF2-92B7-EB5C148393E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LMCカンファレンス売上高</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Sheet2!$J$2:$J$21</c15:sqref>
                        </c15:formulaRef>
                      </c:ext>
                    </c:extLst>
                    <c:numCache>
                      <c:formatCode>#,##0_ ;[Red]\-#,##0\ </c:formatCode>
                      <c:ptCount val="16"/>
                      <c:pt idx="0">
                        <c:v>0</c:v>
                      </c:pt>
                      <c:pt idx="1">
                        <c:v>0</c:v>
                      </c:pt>
                      <c:pt idx="2">
                        <c:v>0</c:v>
                      </c:pt>
                      <c:pt idx="3">
                        <c:v>6028391</c:v>
                      </c:pt>
                      <c:pt idx="4">
                        <c:v>0</c:v>
                      </c:pt>
                      <c:pt idx="5">
                        <c:v>25000</c:v>
                      </c:pt>
                      <c:pt idx="6">
                        <c:v>0</c:v>
                      </c:pt>
                      <c:pt idx="7">
                        <c:v>15575000</c:v>
                      </c:pt>
                      <c:pt idx="8">
                        <c:v>0</c:v>
                      </c:pt>
                      <c:pt idx="9">
                        <c:v>0</c:v>
                      </c:pt>
                      <c:pt idx="10">
                        <c:v>0</c:v>
                      </c:pt>
                      <c:pt idx="11">
                        <c:v>13580000</c:v>
                      </c:pt>
                      <c:pt idx="12">
                        <c:v>0</c:v>
                      </c:pt>
                      <c:pt idx="13">
                        <c:v>0</c:v>
                      </c:pt>
                      <c:pt idx="14">
                        <c:v>0</c:v>
                      </c:pt>
                      <c:pt idx="15">
                        <c:v>0</c:v>
                      </c:pt>
                    </c:numCache>
                  </c:numRef>
                </c:val>
                <c:extLst xmlns:c15="http://schemas.microsoft.com/office/drawing/2012/chart">
                  <c:ext xmlns:c16="http://schemas.microsoft.com/office/drawing/2014/chart" uri="{C3380CC4-5D6E-409C-BE32-E72D297353CC}">
                    <c16:uniqueId val="{00000008-9BFC-4CF2-92B7-EB5C148393E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市場予測情報販売売上高</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Sheet2!$K$2:$K$21</c15:sqref>
                        </c15:formulaRef>
                      </c:ext>
                    </c:extLst>
                    <c:numCache>
                      <c:formatCode>#,##0_ ;[Red]\-#,##0\ </c:formatCode>
                      <c:ptCount val="16"/>
                      <c:pt idx="0">
                        <c:v>22810843</c:v>
                      </c:pt>
                      <c:pt idx="1">
                        <c:v>16978109</c:v>
                      </c:pt>
                      <c:pt idx="2">
                        <c:v>7162317</c:v>
                      </c:pt>
                      <c:pt idx="3">
                        <c:v>24196643</c:v>
                      </c:pt>
                      <c:pt idx="4">
                        <c:v>39748746</c:v>
                      </c:pt>
                      <c:pt idx="5">
                        <c:v>27096635</c:v>
                      </c:pt>
                      <c:pt idx="6">
                        <c:v>11197932</c:v>
                      </c:pt>
                      <c:pt idx="7">
                        <c:v>37959676</c:v>
                      </c:pt>
                      <c:pt idx="8">
                        <c:v>28285357</c:v>
                      </c:pt>
                      <c:pt idx="9">
                        <c:v>47779747</c:v>
                      </c:pt>
                      <c:pt idx="10">
                        <c:v>18820282</c:v>
                      </c:pt>
                      <c:pt idx="11">
                        <c:v>33709442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9-9BFC-4CF2-92B7-EB5C148393E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部品調達代行売上高</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Sheet2!$L$2:$L$21</c15:sqref>
                        </c15:formulaRef>
                      </c:ext>
                    </c:extLst>
                    <c:numCache>
                      <c:formatCode>#,##0_ ;[Red]\-#,##0\ </c:formatCode>
                      <c:ptCount val="16"/>
                      <c:pt idx="0">
                        <c:v>0</c:v>
                      </c:pt>
                      <c:pt idx="1">
                        <c:v>987738</c:v>
                      </c:pt>
                      <c:pt idx="2">
                        <c:v>2730491</c:v>
                      </c:pt>
                      <c:pt idx="3">
                        <c:v>1660370</c:v>
                      </c:pt>
                      <c:pt idx="4">
                        <c:v>10253843</c:v>
                      </c:pt>
                      <c:pt idx="5">
                        <c:v>5624090</c:v>
                      </c:pt>
                      <c:pt idx="6">
                        <c:v>8140673</c:v>
                      </c:pt>
                      <c:pt idx="7">
                        <c:v>22408749</c:v>
                      </c:pt>
                      <c:pt idx="8">
                        <c:v>17125998</c:v>
                      </c:pt>
                      <c:pt idx="9">
                        <c:v>13545005</c:v>
                      </c:pt>
                      <c:pt idx="10">
                        <c:v>34201098</c:v>
                      </c:pt>
                      <c:pt idx="11">
                        <c:v>19896080</c:v>
                      </c:pt>
                      <c:pt idx="12">
                        <c:v>61186740</c:v>
                      </c:pt>
                      <c:pt idx="13">
                        <c:v>35108260</c:v>
                      </c:pt>
                      <c:pt idx="14">
                        <c:v>33384620</c:v>
                      </c:pt>
                      <c:pt idx="15">
                        <c:v>48833030</c:v>
                      </c:pt>
                    </c:numCache>
                  </c:numRef>
                </c:val>
                <c:extLst xmlns:c15="http://schemas.microsoft.com/office/drawing/2012/chart">
                  <c:ext xmlns:c16="http://schemas.microsoft.com/office/drawing/2014/chart" uri="{C3380CC4-5D6E-409C-BE32-E72D297353CC}">
                    <c16:uniqueId val="{0000000A-9BFC-4CF2-92B7-EB5C148393E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部品分解データ販売売上高</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Sheet2!$M$2:$M$21</c15:sqref>
                        </c15:formulaRef>
                      </c:ext>
                    </c:extLst>
                    <c:numCache>
                      <c:formatCode>#,##0_ ;[Red]\-#,##0\ </c:formatCode>
                      <c:ptCount val="16"/>
                      <c:pt idx="0">
                        <c:v>0</c:v>
                      </c:pt>
                      <c:pt idx="1">
                        <c:v>2255000</c:v>
                      </c:pt>
                      <c:pt idx="2">
                        <c:v>3357000</c:v>
                      </c:pt>
                      <c:pt idx="3">
                        <c:v>1555000</c:v>
                      </c:pt>
                      <c:pt idx="4">
                        <c:v>17165400</c:v>
                      </c:pt>
                      <c:pt idx="5">
                        <c:v>1282800</c:v>
                      </c:pt>
                      <c:pt idx="6">
                        <c:v>16707540</c:v>
                      </c:pt>
                      <c:pt idx="7">
                        <c:v>9175200</c:v>
                      </c:pt>
                      <c:pt idx="8">
                        <c:v>42323120</c:v>
                      </c:pt>
                      <c:pt idx="9">
                        <c:v>195000</c:v>
                      </c:pt>
                      <c:pt idx="10">
                        <c:v>13100620</c:v>
                      </c:pt>
                      <c:pt idx="11">
                        <c:v>15870500</c:v>
                      </c:pt>
                      <c:pt idx="12">
                        <c:v>35660290</c:v>
                      </c:pt>
                      <c:pt idx="13">
                        <c:v>7305430</c:v>
                      </c:pt>
                      <c:pt idx="14">
                        <c:v>26451155</c:v>
                      </c:pt>
                      <c:pt idx="15">
                        <c:v>29208758</c:v>
                      </c:pt>
                    </c:numCache>
                  </c:numRef>
                </c:val>
                <c:extLst xmlns:c15="http://schemas.microsoft.com/office/drawing/2012/chart">
                  <c:ext xmlns:c16="http://schemas.microsoft.com/office/drawing/2014/chart" uri="{C3380CC4-5D6E-409C-BE32-E72D297353CC}">
                    <c16:uniqueId val="{0000000B-9BFC-4CF2-92B7-EB5C148393E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ベンチマーキング関連売上</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Sheet2!$N$2:$N$21</c15:sqref>
                        </c15:formulaRef>
                      </c:ext>
                    </c:extLst>
                    <c:numCache>
                      <c:formatCode>#,##0_ ;[Red]\-#,##0\ </c:formatCode>
                      <c:ptCount val="16"/>
                      <c:pt idx="0">
                        <c:v>0</c:v>
                      </c:pt>
                      <c:pt idx="1">
                        <c:v>3242738</c:v>
                      </c:pt>
                      <c:pt idx="2">
                        <c:v>6087491</c:v>
                      </c:pt>
                      <c:pt idx="3">
                        <c:v>3215370</c:v>
                      </c:pt>
                      <c:pt idx="4">
                        <c:v>27419243</c:v>
                      </c:pt>
                      <c:pt idx="5">
                        <c:v>6906890</c:v>
                      </c:pt>
                      <c:pt idx="6">
                        <c:v>24848213</c:v>
                      </c:pt>
                      <c:pt idx="7">
                        <c:v>31583949</c:v>
                      </c:pt>
                      <c:pt idx="8">
                        <c:v>59449118</c:v>
                      </c:pt>
                      <c:pt idx="9">
                        <c:v>13740005</c:v>
                      </c:pt>
                      <c:pt idx="10">
                        <c:v>47301718</c:v>
                      </c:pt>
                      <c:pt idx="11">
                        <c:v>35766580</c:v>
                      </c:pt>
                      <c:pt idx="12">
                        <c:v>96847030</c:v>
                      </c:pt>
                      <c:pt idx="13">
                        <c:v>42413690</c:v>
                      </c:pt>
                      <c:pt idx="14">
                        <c:v>59835775</c:v>
                      </c:pt>
                      <c:pt idx="15">
                        <c:v>78041788</c:v>
                      </c:pt>
                    </c:numCache>
                  </c:numRef>
                </c:val>
                <c:extLst xmlns:c15="http://schemas.microsoft.com/office/drawing/2012/chart">
                  <c:ext xmlns:c16="http://schemas.microsoft.com/office/drawing/2014/chart" uri="{C3380CC4-5D6E-409C-BE32-E72D297353CC}">
                    <c16:uniqueId val="{0000000C-9BFC-4CF2-92B7-EB5C148393E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IP以外の事業売上</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Sheet2!$O$2:$O$21</c15:sqref>
                        </c15:formulaRef>
                      </c:ext>
                    </c:extLst>
                    <c:numCache>
                      <c:formatCode>#,##0_ ;[Red]\-#,##0\ </c:formatCode>
                      <c:ptCount val="16"/>
                      <c:pt idx="0">
                        <c:v>76569403</c:v>
                      </c:pt>
                      <c:pt idx="1">
                        <c:v>57054738</c:v>
                      </c:pt>
                      <c:pt idx="2">
                        <c:v>57742180</c:v>
                      </c:pt>
                      <c:pt idx="3">
                        <c:v>91698900</c:v>
                      </c:pt>
                      <c:pt idx="4">
                        <c:v>139035476</c:v>
                      </c:pt>
                      <c:pt idx="5">
                        <c:v>92239011</c:v>
                      </c:pt>
                      <c:pt idx="6">
                        <c:v>101675582</c:v>
                      </c:pt>
                      <c:pt idx="7">
                        <c:v>138825757</c:v>
                      </c:pt>
                      <c:pt idx="8">
                        <c:v>197704805</c:v>
                      </c:pt>
                      <c:pt idx="9">
                        <c:v>151801246</c:v>
                      </c:pt>
                      <c:pt idx="10">
                        <c:v>155566641</c:v>
                      </c:pt>
                      <c:pt idx="11">
                        <c:v>127190574</c:v>
                      </c:pt>
                      <c:pt idx="12">
                        <c:v>249797472</c:v>
                      </c:pt>
                      <c:pt idx="13">
                        <c:v>117610347</c:v>
                      </c:pt>
                      <c:pt idx="14">
                        <c:v>169563323</c:v>
                      </c:pt>
                      <c:pt idx="15">
                        <c:v>201050877.99999997</c:v>
                      </c:pt>
                    </c:numCache>
                  </c:numRef>
                </c:val>
                <c:extLst xmlns:c15="http://schemas.microsoft.com/office/drawing/2012/chart">
                  <c:ext xmlns:c16="http://schemas.microsoft.com/office/drawing/2014/chart" uri="{C3380CC4-5D6E-409C-BE32-E72D297353CC}">
                    <c16:uniqueId val="{0000000D-9BFC-4CF2-92B7-EB5C148393E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連結売上高</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Sheet2!$P$2:$P$21</c15:sqref>
                        </c15:formulaRef>
                      </c:ext>
                    </c:extLst>
                    <c:numCache>
                      <c:formatCode>#,##0_ ;[Red]\-#,##0\ </c:formatCode>
                      <c:ptCount val="16"/>
                      <c:pt idx="0">
                        <c:v>404753952</c:v>
                      </c:pt>
                      <c:pt idx="1">
                        <c:v>398233303</c:v>
                      </c:pt>
                      <c:pt idx="2">
                        <c:v>413583846</c:v>
                      </c:pt>
                      <c:pt idx="3">
                        <c:v>463647803</c:v>
                      </c:pt>
                      <c:pt idx="4">
                        <c:v>520203415</c:v>
                      </c:pt>
                      <c:pt idx="5">
                        <c:v>480977656</c:v>
                      </c:pt>
                      <c:pt idx="6">
                        <c:v>499275034</c:v>
                      </c:pt>
                      <c:pt idx="7">
                        <c:v>543016028</c:v>
                      </c:pt>
                      <c:pt idx="8">
                        <c:v>618632089</c:v>
                      </c:pt>
                      <c:pt idx="9">
                        <c:v>580906664</c:v>
                      </c:pt>
                      <c:pt idx="10">
                        <c:v>594255872</c:v>
                      </c:pt>
                      <c:pt idx="11">
                        <c:v>586861144</c:v>
                      </c:pt>
                      <c:pt idx="12">
                        <c:v>715023002</c:v>
                      </c:pt>
                      <c:pt idx="13">
                        <c:v>593600656</c:v>
                      </c:pt>
                      <c:pt idx="14">
                        <c:v>656374266</c:v>
                      </c:pt>
                      <c:pt idx="15">
                        <c:v>698228488</c:v>
                      </c:pt>
                    </c:numCache>
                  </c:numRef>
                </c:val>
                <c:extLst xmlns:c15="http://schemas.microsoft.com/office/drawing/2012/chart">
                  <c:ext xmlns:c16="http://schemas.microsoft.com/office/drawing/2014/chart" uri="{C3380CC4-5D6E-409C-BE32-E72D297353CC}">
                    <c16:uniqueId val="{0000000E-9BFC-4CF2-92B7-EB5C148393E3}"/>
                  </c:ext>
                </c:extLst>
              </c15:ser>
            </c15:filteredBarSeries>
          </c:ext>
        </c:extLst>
      </c:barChart>
      <c:catAx>
        <c:axId val="138653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86531519"/>
        <c:crosses val="autoZero"/>
        <c:auto val="1"/>
        <c:lblAlgn val="ctr"/>
        <c:lblOffset val="100"/>
        <c:noMultiLvlLbl val="0"/>
      </c:catAx>
      <c:valAx>
        <c:axId val="1386531519"/>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86531103"/>
        <c:crosses val="autoZero"/>
        <c:crossBetween val="between"/>
        <c:majorUnit val="2000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n-ea"/>
                <a:cs typeface="+mn-cs"/>
              </a:defRPr>
            </a:pPr>
            <a:r>
              <a:rPr lang="en-US" sz="1200">
                <a:latin typeface="メイリオ" panose="020B0604030504040204" pitchFamily="50" charset="-128"/>
                <a:ea typeface="メイリオ" panose="020B0604030504040204" pitchFamily="50" charset="-128"/>
              </a:rPr>
              <a:t>Consulting sales (Quarterly)</a:t>
            </a:r>
          </a:p>
        </c:rich>
      </c:tx>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5"/>
          <c:order val="5"/>
          <c:tx>
            <c:strRef>
              <c:f>Sheet2!$G$1</c:f>
              <c:strCache>
                <c:ptCount val="1"/>
                <c:pt idx="0">
                  <c:v>コンサルティング売上高</c:v>
                </c:pt>
              </c:strCache>
              <c:extLst xmlns:c15="http://schemas.microsoft.com/office/drawing/2012/chart"/>
            </c:strRef>
          </c:tx>
          <c:spPr>
            <a:solidFill>
              <a:schemeClr val="accent6"/>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f>Sheet2!$G$2:$G$21</c:f>
              <c:numCache>
                <c:formatCode>#,##0_ ;[Red]\-#,##0\ </c:formatCode>
                <c:ptCount val="16"/>
                <c:pt idx="0">
                  <c:v>26950000</c:v>
                </c:pt>
                <c:pt idx="1">
                  <c:v>17410000</c:v>
                </c:pt>
                <c:pt idx="2">
                  <c:v>12450000</c:v>
                </c:pt>
                <c:pt idx="3">
                  <c:v>40866063</c:v>
                </c:pt>
                <c:pt idx="4">
                  <c:v>35570000</c:v>
                </c:pt>
                <c:pt idx="5">
                  <c:v>35448000</c:v>
                </c:pt>
                <c:pt idx="6">
                  <c:v>33700000</c:v>
                </c:pt>
                <c:pt idx="7">
                  <c:v>52741140</c:v>
                </c:pt>
                <c:pt idx="8">
                  <c:v>58691891</c:v>
                </c:pt>
                <c:pt idx="9">
                  <c:v>56175000</c:v>
                </c:pt>
                <c:pt idx="10">
                  <c:v>50685000</c:v>
                </c:pt>
                <c:pt idx="11">
                  <c:v>38300703</c:v>
                </c:pt>
                <c:pt idx="12">
                  <c:v>85294036</c:v>
                </c:pt>
                <c:pt idx="13">
                  <c:v>12634400</c:v>
                </c:pt>
                <c:pt idx="14">
                  <c:v>52895310</c:v>
                </c:pt>
                <c:pt idx="15">
                  <c:v>40689174</c:v>
                </c:pt>
              </c:numCache>
            </c:numRef>
          </c:val>
          <c:extLst>
            <c:ext xmlns:c16="http://schemas.microsoft.com/office/drawing/2014/chart" uri="{C3380CC4-5D6E-409C-BE32-E72D297353CC}">
              <c16:uniqueId val="{00000000-0C1E-4350-A1B9-D1512F9CB227}"/>
            </c:ext>
          </c:extLst>
        </c:ser>
        <c:dLbls>
          <c:showLegendKey val="0"/>
          <c:showVal val="0"/>
          <c:showCatName val="0"/>
          <c:showSerName val="0"/>
          <c:showPercent val="0"/>
          <c:showBubbleSize val="0"/>
        </c:dLbls>
        <c:gapWidth val="219"/>
        <c:overlap val="-27"/>
        <c:axId val="1386531103"/>
        <c:axId val="1386531519"/>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c:ext uri="{02D57815-91ED-43cb-92C2-25804820EDAC}">
                        <c15:formulaRef>
                          <c15:sqref>Sheet2!$B$2:$B$21</c15:sqref>
                        </c15:formulaRef>
                      </c:ext>
                    </c:extLst>
                    <c:numCache>
                      <c:formatCode>#,##0_ ;[Red]\-#,##0\ </c:formatCode>
                      <c:ptCount val="16"/>
                      <c:pt idx="0">
                        <c:v>328184549</c:v>
                      </c:pt>
                      <c:pt idx="1">
                        <c:v>341178565</c:v>
                      </c:pt>
                      <c:pt idx="2">
                        <c:v>355841666</c:v>
                      </c:pt>
                      <c:pt idx="3">
                        <c:v>371948903</c:v>
                      </c:pt>
                      <c:pt idx="4">
                        <c:v>381167939</c:v>
                      </c:pt>
                      <c:pt idx="5">
                        <c:v>388738645</c:v>
                      </c:pt>
                      <c:pt idx="6">
                        <c:v>397599452</c:v>
                      </c:pt>
                      <c:pt idx="7">
                        <c:v>404190271</c:v>
                      </c:pt>
                      <c:pt idx="8">
                        <c:v>420927284</c:v>
                      </c:pt>
                      <c:pt idx="9">
                        <c:v>429105418</c:v>
                      </c:pt>
                      <c:pt idx="10">
                        <c:v>438689231</c:v>
                      </c:pt>
                      <c:pt idx="11">
                        <c:v>459670570</c:v>
                      </c:pt>
                      <c:pt idx="12">
                        <c:v>465225530</c:v>
                      </c:pt>
                      <c:pt idx="13">
                        <c:v>475990309</c:v>
                      </c:pt>
                      <c:pt idx="14">
                        <c:v>486810943</c:v>
                      </c:pt>
                      <c:pt idx="15">
                        <c:v>497177610</c:v>
                      </c:pt>
                    </c:numCache>
                  </c:numRef>
                </c:val>
                <c:extLst>
                  <c:ext xmlns:c16="http://schemas.microsoft.com/office/drawing/2014/chart" uri="{C3380CC4-5D6E-409C-BE32-E72D297353CC}">
                    <c16:uniqueId val="{00000001-0C1E-4350-A1B9-D1512F9CB22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PRメール売上高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Sheet2!$C$2:$C$21</c15:sqref>
                        </c15:formulaRef>
                      </c:ext>
                    </c:extLst>
                    <c:numCache>
                      <c:formatCode>#,##0_ ;[Red]\-#,##0\ </c:formatCode>
                      <c:ptCount val="16"/>
                      <c:pt idx="0">
                        <c:v>2850000</c:v>
                      </c:pt>
                      <c:pt idx="1">
                        <c:v>4450000</c:v>
                      </c:pt>
                      <c:pt idx="2">
                        <c:v>6395000</c:v>
                      </c:pt>
                      <c:pt idx="3">
                        <c:v>3490000</c:v>
                      </c:pt>
                      <c:pt idx="4">
                        <c:v>4076000</c:v>
                      </c:pt>
                      <c:pt idx="5">
                        <c:v>5245000</c:v>
                      </c:pt>
                      <c:pt idx="6">
                        <c:v>3270000</c:v>
                      </c:pt>
                      <c:pt idx="7">
                        <c:v>4225000</c:v>
                      </c:pt>
                      <c:pt idx="8">
                        <c:v>1480000</c:v>
                      </c:pt>
                      <c:pt idx="9">
                        <c:v>3545000</c:v>
                      </c:pt>
                      <c:pt idx="10">
                        <c:v>7530000</c:v>
                      </c:pt>
                      <c:pt idx="11">
                        <c:v>3381792</c:v>
                      </c:pt>
                      <c:pt idx="12">
                        <c:v>1800000</c:v>
                      </c:pt>
                      <c:pt idx="13">
                        <c:v>5505198</c:v>
                      </c:pt>
                      <c:pt idx="14">
                        <c:v>9924005</c:v>
                      </c:pt>
                      <c:pt idx="15">
                        <c:v>10939772</c:v>
                      </c:pt>
                    </c:numCache>
                  </c:numRef>
                </c:val>
                <c:extLst xmlns:c15="http://schemas.microsoft.com/office/drawing/2012/chart">
                  <c:ext xmlns:c16="http://schemas.microsoft.com/office/drawing/2014/chart" uri="{C3380CC4-5D6E-409C-BE32-E72D297353CC}">
                    <c16:uniqueId val="{00000002-0C1E-4350-A1B9-D1512F9CB22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バナー売上高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Sheet2!$D$2:$D$21</c15:sqref>
                        </c15:formulaRef>
                      </c:ext>
                    </c:extLst>
                    <c:numCache>
                      <c:formatCode>#,##0_ ;[Red]\-#,##0\ </c:formatCode>
                      <c:ptCount val="16"/>
                      <c:pt idx="0">
                        <c:v>2250000</c:v>
                      </c:pt>
                      <c:pt idx="1">
                        <c:v>876000</c:v>
                      </c:pt>
                      <c:pt idx="2">
                        <c:v>2195100</c:v>
                      </c:pt>
                      <c:pt idx="3">
                        <c:v>1005000</c:v>
                      </c:pt>
                      <c:pt idx="4">
                        <c:v>1846000</c:v>
                      </c:pt>
                      <c:pt idx="5">
                        <c:v>1745000</c:v>
                      </c:pt>
                      <c:pt idx="6">
                        <c:v>1962500</c:v>
                      </c:pt>
                      <c:pt idx="7">
                        <c:v>690000</c:v>
                      </c:pt>
                      <c:pt idx="8">
                        <c:v>1875056</c:v>
                      </c:pt>
                      <c:pt idx="9">
                        <c:v>600000</c:v>
                      </c:pt>
                      <c:pt idx="10">
                        <c:v>2435000</c:v>
                      </c:pt>
                      <c:pt idx="11">
                        <c:v>1752829</c:v>
                      </c:pt>
                      <c:pt idx="12">
                        <c:v>855000</c:v>
                      </c:pt>
                      <c:pt idx="13">
                        <c:v>1997100</c:v>
                      </c:pt>
                      <c:pt idx="14">
                        <c:v>2820000</c:v>
                      </c:pt>
                      <c:pt idx="15">
                        <c:v>2125000</c:v>
                      </c:pt>
                    </c:numCache>
                  </c:numRef>
                </c:val>
                <c:extLst xmlns:c15="http://schemas.microsoft.com/office/drawing/2012/chart">
                  <c:ext xmlns:c16="http://schemas.microsoft.com/office/drawing/2014/chart" uri="{C3380CC4-5D6E-409C-BE32-E72D297353CC}">
                    <c16:uniqueId val="{00000003-0C1E-4350-A1B9-D1512F9CB22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製品掲載売上高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Sheet2!$E$2:$E$21</c15:sqref>
                        </c15:formulaRef>
                      </c:ext>
                    </c:extLst>
                    <c:numCache>
                      <c:formatCode>#,##0_ ;[Red]\-#,##0\ </c:formatCode>
                      <c:ptCount val="16"/>
                      <c:pt idx="0">
                        <c:v>71544</c:v>
                      </c:pt>
                      <c:pt idx="1">
                        <c:v>160776</c:v>
                      </c:pt>
                      <c:pt idx="2">
                        <c:v>220372</c:v>
                      </c:pt>
                      <c:pt idx="3">
                        <c:v>258324</c:v>
                      </c:pt>
                      <c:pt idx="4">
                        <c:v>274218</c:v>
                      </c:pt>
                      <c:pt idx="5">
                        <c:v>179606</c:v>
                      </c:pt>
                      <c:pt idx="6">
                        <c:v>187310</c:v>
                      </c:pt>
                      <c:pt idx="7">
                        <c:v>180122</c:v>
                      </c:pt>
                      <c:pt idx="8">
                        <c:v>215770</c:v>
                      </c:pt>
                      <c:pt idx="9">
                        <c:v>277305</c:v>
                      </c:pt>
                      <c:pt idx="10">
                        <c:v>289221</c:v>
                      </c:pt>
                      <c:pt idx="11">
                        <c:v>237680</c:v>
                      </c:pt>
                      <c:pt idx="12">
                        <c:v>237693</c:v>
                      </c:pt>
                      <c:pt idx="13">
                        <c:v>206932</c:v>
                      </c:pt>
                      <c:pt idx="14">
                        <c:v>253846</c:v>
                      </c:pt>
                      <c:pt idx="15">
                        <c:v>283063</c:v>
                      </c:pt>
                    </c:numCache>
                  </c:numRef>
                </c:val>
                <c:extLst xmlns:c15="http://schemas.microsoft.com/office/drawing/2012/chart">
                  <c:ext xmlns:c16="http://schemas.microsoft.com/office/drawing/2014/chart" uri="{C3380CC4-5D6E-409C-BE32-E72D297353CC}">
                    <c16:uniqueId val="{00000004-0C1E-4350-A1B9-D1512F9CB22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LINES売上高</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Sheet2!$F$2:$F$21</c15:sqref>
                        </c15:formulaRef>
                      </c:ext>
                    </c:extLst>
                    <c:numCache>
                      <c:formatCode>#,##0_ ;[Red]\-#,##0\ </c:formatCode>
                      <c:ptCount val="16"/>
                      <c:pt idx="0">
                        <c:v>5171544</c:v>
                      </c:pt>
                      <c:pt idx="1">
                        <c:v>5486776</c:v>
                      </c:pt>
                      <c:pt idx="2">
                        <c:v>8810472</c:v>
                      </c:pt>
                      <c:pt idx="3">
                        <c:v>4753324</c:v>
                      </c:pt>
                      <c:pt idx="4">
                        <c:v>6196218</c:v>
                      </c:pt>
                      <c:pt idx="5">
                        <c:v>7169606</c:v>
                      </c:pt>
                      <c:pt idx="6">
                        <c:v>5419810</c:v>
                      </c:pt>
                      <c:pt idx="7">
                        <c:v>5095122</c:v>
                      </c:pt>
                      <c:pt idx="8">
                        <c:v>3570826</c:v>
                      </c:pt>
                      <c:pt idx="9">
                        <c:v>4422305</c:v>
                      </c:pt>
                      <c:pt idx="10">
                        <c:v>10254221</c:v>
                      </c:pt>
                      <c:pt idx="11">
                        <c:v>5372301</c:v>
                      </c:pt>
                      <c:pt idx="12">
                        <c:v>2892693</c:v>
                      </c:pt>
                      <c:pt idx="13">
                        <c:v>7709230</c:v>
                      </c:pt>
                      <c:pt idx="14">
                        <c:v>12997851</c:v>
                      </c:pt>
                      <c:pt idx="15">
                        <c:v>13347835</c:v>
                      </c:pt>
                    </c:numCache>
                  </c:numRef>
                </c:val>
                <c:extLst xmlns:c15="http://schemas.microsoft.com/office/drawing/2012/chart">
                  <c:ext xmlns:c16="http://schemas.microsoft.com/office/drawing/2014/chart" uri="{C3380CC4-5D6E-409C-BE32-E72D297353CC}">
                    <c16:uniqueId val="{00000005-0C1E-4350-A1B9-D1512F9CB22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リクルートソリューション売上高</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Sheet2!$H$2:$H$21</c15:sqref>
                        </c15:formulaRef>
                      </c:ext>
                    </c:extLst>
                    <c:numCache>
                      <c:formatCode>#,##0_ ;[Red]\-#,##0\ </c:formatCode>
                      <c:ptCount val="16"/>
                      <c:pt idx="0">
                        <c:v>21637016</c:v>
                      </c:pt>
                      <c:pt idx="1">
                        <c:v>13937115</c:v>
                      </c:pt>
                      <c:pt idx="2">
                        <c:v>23231900</c:v>
                      </c:pt>
                      <c:pt idx="3">
                        <c:v>18667500</c:v>
                      </c:pt>
                      <c:pt idx="4">
                        <c:v>30101269</c:v>
                      </c:pt>
                      <c:pt idx="5">
                        <c:v>15617880</c:v>
                      </c:pt>
                      <c:pt idx="6">
                        <c:v>26509627</c:v>
                      </c:pt>
                      <c:pt idx="7">
                        <c:v>11445870</c:v>
                      </c:pt>
                      <c:pt idx="8">
                        <c:v>47707613</c:v>
                      </c:pt>
                      <c:pt idx="9">
                        <c:v>29684189</c:v>
                      </c:pt>
                      <c:pt idx="10">
                        <c:v>28505420</c:v>
                      </c:pt>
                      <c:pt idx="11">
                        <c:v>14041548</c:v>
                      </c:pt>
                      <c:pt idx="12">
                        <c:v>34235493</c:v>
                      </c:pt>
                      <c:pt idx="13">
                        <c:v>15855165</c:v>
                      </c:pt>
                      <c:pt idx="14">
                        <c:v>15573356</c:v>
                      </c:pt>
                      <c:pt idx="15">
                        <c:v>28049729.999999981</c:v>
                      </c:pt>
                    </c:numCache>
                  </c:numRef>
                </c:val>
                <c:extLst xmlns:c15="http://schemas.microsoft.com/office/drawing/2012/chart">
                  <c:ext xmlns:c16="http://schemas.microsoft.com/office/drawing/2014/chart" uri="{C3380CC4-5D6E-409C-BE32-E72D297353CC}">
                    <c16:uniqueId val="{00000006-0C1E-4350-A1B9-D1512F9CB22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LMC予測データ販売売上高</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Sheet2!$I$2:$I$21</c15:sqref>
                        </c15:formulaRef>
                      </c:ext>
                    </c:extLst>
                    <c:numCache>
                      <c:formatCode>#,##0_ ;[Red]\-#,##0\ </c:formatCode>
                      <c:ptCount val="16"/>
                      <c:pt idx="0">
                        <c:v>22810843</c:v>
                      </c:pt>
                      <c:pt idx="1">
                        <c:v>16978109</c:v>
                      </c:pt>
                      <c:pt idx="2">
                        <c:v>7162317</c:v>
                      </c:pt>
                      <c:pt idx="3">
                        <c:v>18168252</c:v>
                      </c:pt>
                      <c:pt idx="4">
                        <c:v>39748746</c:v>
                      </c:pt>
                      <c:pt idx="5">
                        <c:v>27071635</c:v>
                      </c:pt>
                      <c:pt idx="6">
                        <c:v>11197932</c:v>
                      </c:pt>
                      <c:pt idx="7">
                        <c:v>22384676</c:v>
                      </c:pt>
                      <c:pt idx="8">
                        <c:v>28285357</c:v>
                      </c:pt>
                      <c:pt idx="9">
                        <c:v>47779747</c:v>
                      </c:pt>
                      <c:pt idx="10">
                        <c:v>18820282</c:v>
                      </c:pt>
                      <c:pt idx="11">
                        <c:v>20129442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7-0C1E-4350-A1B9-D1512F9CB22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LMCカンファレンス売上高</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Sheet2!$J$2:$J$21</c15:sqref>
                        </c15:formulaRef>
                      </c:ext>
                    </c:extLst>
                    <c:numCache>
                      <c:formatCode>#,##0_ ;[Red]\-#,##0\ </c:formatCode>
                      <c:ptCount val="16"/>
                      <c:pt idx="0">
                        <c:v>0</c:v>
                      </c:pt>
                      <c:pt idx="1">
                        <c:v>0</c:v>
                      </c:pt>
                      <c:pt idx="2">
                        <c:v>0</c:v>
                      </c:pt>
                      <c:pt idx="3">
                        <c:v>6028391</c:v>
                      </c:pt>
                      <c:pt idx="4">
                        <c:v>0</c:v>
                      </c:pt>
                      <c:pt idx="5">
                        <c:v>25000</c:v>
                      </c:pt>
                      <c:pt idx="6">
                        <c:v>0</c:v>
                      </c:pt>
                      <c:pt idx="7">
                        <c:v>15575000</c:v>
                      </c:pt>
                      <c:pt idx="8">
                        <c:v>0</c:v>
                      </c:pt>
                      <c:pt idx="9">
                        <c:v>0</c:v>
                      </c:pt>
                      <c:pt idx="10">
                        <c:v>0</c:v>
                      </c:pt>
                      <c:pt idx="11">
                        <c:v>13580000</c:v>
                      </c:pt>
                      <c:pt idx="12">
                        <c:v>0</c:v>
                      </c:pt>
                      <c:pt idx="13">
                        <c:v>0</c:v>
                      </c:pt>
                      <c:pt idx="14">
                        <c:v>0</c:v>
                      </c:pt>
                      <c:pt idx="15">
                        <c:v>0</c:v>
                      </c:pt>
                    </c:numCache>
                  </c:numRef>
                </c:val>
                <c:extLst xmlns:c15="http://schemas.microsoft.com/office/drawing/2012/chart">
                  <c:ext xmlns:c16="http://schemas.microsoft.com/office/drawing/2014/chart" uri="{C3380CC4-5D6E-409C-BE32-E72D297353CC}">
                    <c16:uniqueId val="{00000008-0C1E-4350-A1B9-D1512F9CB227}"/>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市場予測情報販売売上高</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Sheet2!$K$2:$K$21</c15:sqref>
                        </c15:formulaRef>
                      </c:ext>
                    </c:extLst>
                    <c:numCache>
                      <c:formatCode>#,##0_ ;[Red]\-#,##0\ </c:formatCode>
                      <c:ptCount val="16"/>
                      <c:pt idx="0">
                        <c:v>22810843</c:v>
                      </c:pt>
                      <c:pt idx="1">
                        <c:v>16978109</c:v>
                      </c:pt>
                      <c:pt idx="2">
                        <c:v>7162317</c:v>
                      </c:pt>
                      <c:pt idx="3">
                        <c:v>24196643</c:v>
                      </c:pt>
                      <c:pt idx="4">
                        <c:v>39748746</c:v>
                      </c:pt>
                      <c:pt idx="5">
                        <c:v>27096635</c:v>
                      </c:pt>
                      <c:pt idx="6">
                        <c:v>11197932</c:v>
                      </c:pt>
                      <c:pt idx="7">
                        <c:v>37959676</c:v>
                      </c:pt>
                      <c:pt idx="8">
                        <c:v>28285357</c:v>
                      </c:pt>
                      <c:pt idx="9">
                        <c:v>47779747</c:v>
                      </c:pt>
                      <c:pt idx="10">
                        <c:v>18820282</c:v>
                      </c:pt>
                      <c:pt idx="11">
                        <c:v>33709442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9-0C1E-4350-A1B9-D1512F9CB22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部品調達代行売上高</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Sheet2!$L$2:$L$21</c15:sqref>
                        </c15:formulaRef>
                      </c:ext>
                    </c:extLst>
                    <c:numCache>
                      <c:formatCode>#,##0_ ;[Red]\-#,##0\ </c:formatCode>
                      <c:ptCount val="16"/>
                      <c:pt idx="0">
                        <c:v>0</c:v>
                      </c:pt>
                      <c:pt idx="1">
                        <c:v>987738</c:v>
                      </c:pt>
                      <c:pt idx="2">
                        <c:v>2730491</c:v>
                      </c:pt>
                      <c:pt idx="3">
                        <c:v>1660370</c:v>
                      </c:pt>
                      <c:pt idx="4">
                        <c:v>10253843</c:v>
                      </c:pt>
                      <c:pt idx="5">
                        <c:v>5624090</c:v>
                      </c:pt>
                      <c:pt idx="6">
                        <c:v>8140673</c:v>
                      </c:pt>
                      <c:pt idx="7">
                        <c:v>22408749</c:v>
                      </c:pt>
                      <c:pt idx="8">
                        <c:v>17125998</c:v>
                      </c:pt>
                      <c:pt idx="9">
                        <c:v>13545005</c:v>
                      </c:pt>
                      <c:pt idx="10">
                        <c:v>34201098</c:v>
                      </c:pt>
                      <c:pt idx="11">
                        <c:v>19896080</c:v>
                      </c:pt>
                      <c:pt idx="12">
                        <c:v>61186740</c:v>
                      </c:pt>
                      <c:pt idx="13">
                        <c:v>35108260</c:v>
                      </c:pt>
                      <c:pt idx="14">
                        <c:v>33384620</c:v>
                      </c:pt>
                      <c:pt idx="15">
                        <c:v>48833030</c:v>
                      </c:pt>
                    </c:numCache>
                  </c:numRef>
                </c:val>
                <c:extLst xmlns:c15="http://schemas.microsoft.com/office/drawing/2012/chart">
                  <c:ext xmlns:c16="http://schemas.microsoft.com/office/drawing/2014/chart" uri="{C3380CC4-5D6E-409C-BE32-E72D297353CC}">
                    <c16:uniqueId val="{0000000A-0C1E-4350-A1B9-D1512F9CB227}"/>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部品分解データ販売売上高</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Sheet2!$M$2:$M$21</c15:sqref>
                        </c15:formulaRef>
                      </c:ext>
                    </c:extLst>
                    <c:numCache>
                      <c:formatCode>#,##0_ ;[Red]\-#,##0\ </c:formatCode>
                      <c:ptCount val="16"/>
                      <c:pt idx="0">
                        <c:v>0</c:v>
                      </c:pt>
                      <c:pt idx="1">
                        <c:v>2255000</c:v>
                      </c:pt>
                      <c:pt idx="2">
                        <c:v>3357000</c:v>
                      </c:pt>
                      <c:pt idx="3">
                        <c:v>1555000</c:v>
                      </c:pt>
                      <c:pt idx="4">
                        <c:v>17165400</c:v>
                      </c:pt>
                      <c:pt idx="5">
                        <c:v>1282800</c:v>
                      </c:pt>
                      <c:pt idx="6">
                        <c:v>16707540</c:v>
                      </c:pt>
                      <c:pt idx="7">
                        <c:v>9175200</c:v>
                      </c:pt>
                      <c:pt idx="8">
                        <c:v>42323120</c:v>
                      </c:pt>
                      <c:pt idx="9">
                        <c:v>195000</c:v>
                      </c:pt>
                      <c:pt idx="10">
                        <c:v>13100620</c:v>
                      </c:pt>
                      <c:pt idx="11">
                        <c:v>15870500</c:v>
                      </c:pt>
                      <c:pt idx="12">
                        <c:v>35660290</c:v>
                      </c:pt>
                      <c:pt idx="13">
                        <c:v>7305430</c:v>
                      </c:pt>
                      <c:pt idx="14">
                        <c:v>26451155</c:v>
                      </c:pt>
                      <c:pt idx="15">
                        <c:v>29208758</c:v>
                      </c:pt>
                    </c:numCache>
                  </c:numRef>
                </c:val>
                <c:extLst xmlns:c15="http://schemas.microsoft.com/office/drawing/2012/chart">
                  <c:ext xmlns:c16="http://schemas.microsoft.com/office/drawing/2014/chart" uri="{C3380CC4-5D6E-409C-BE32-E72D297353CC}">
                    <c16:uniqueId val="{0000000B-0C1E-4350-A1B9-D1512F9CB227}"/>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ベンチマーキング関連売上</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Sheet2!$N$2:$N$21</c15:sqref>
                        </c15:formulaRef>
                      </c:ext>
                    </c:extLst>
                    <c:numCache>
                      <c:formatCode>#,##0_ ;[Red]\-#,##0\ </c:formatCode>
                      <c:ptCount val="16"/>
                      <c:pt idx="0">
                        <c:v>0</c:v>
                      </c:pt>
                      <c:pt idx="1">
                        <c:v>3242738</c:v>
                      </c:pt>
                      <c:pt idx="2">
                        <c:v>6087491</c:v>
                      </c:pt>
                      <c:pt idx="3">
                        <c:v>3215370</c:v>
                      </c:pt>
                      <c:pt idx="4">
                        <c:v>27419243</c:v>
                      </c:pt>
                      <c:pt idx="5">
                        <c:v>6906890</c:v>
                      </c:pt>
                      <c:pt idx="6">
                        <c:v>24848213</c:v>
                      </c:pt>
                      <c:pt idx="7">
                        <c:v>31583949</c:v>
                      </c:pt>
                      <c:pt idx="8">
                        <c:v>59449118</c:v>
                      </c:pt>
                      <c:pt idx="9">
                        <c:v>13740005</c:v>
                      </c:pt>
                      <c:pt idx="10">
                        <c:v>47301718</c:v>
                      </c:pt>
                      <c:pt idx="11">
                        <c:v>35766580</c:v>
                      </c:pt>
                      <c:pt idx="12">
                        <c:v>96847030</c:v>
                      </c:pt>
                      <c:pt idx="13">
                        <c:v>42413690</c:v>
                      </c:pt>
                      <c:pt idx="14">
                        <c:v>59835775</c:v>
                      </c:pt>
                      <c:pt idx="15">
                        <c:v>78041788</c:v>
                      </c:pt>
                    </c:numCache>
                  </c:numRef>
                </c:val>
                <c:extLst xmlns:c15="http://schemas.microsoft.com/office/drawing/2012/chart">
                  <c:ext xmlns:c16="http://schemas.microsoft.com/office/drawing/2014/chart" uri="{C3380CC4-5D6E-409C-BE32-E72D297353CC}">
                    <c16:uniqueId val="{0000000C-0C1E-4350-A1B9-D1512F9CB227}"/>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IP以外の事業売上</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Sheet2!$O$2:$O$21</c15:sqref>
                        </c15:formulaRef>
                      </c:ext>
                    </c:extLst>
                    <c:numCache>
                      <c:formatCode>#,##0_ ;[Red]\-#,##0\ </c:formatCode>
                      <c:ptCount val="16"/>
                      <c:pt idx="0">
                        <c:v>76569403</c:v>
                      </c:pt>
                      <c:pt idx="1">
                        <c:v>57054738</c:v>
                      </c:pt>
                      <c:pt idx="2">
                        <c:v>57742180</c:v>
                      </c:pt>
                      <c:pt idx="3">
                        <c:v>91698900</c:v>
                      </c:pt>
                      <c:pt idx="4">
                        <c:v>139035476</c:v>
                      </c:pt>
                      <c:pt idx="5">
                        <c:v>92239011</c:v>
                      </c:pt>
                      <c:pt idx="6">
                        <c:v>101675582</c:v>
                      </c:pt>
                      <c:pt idx="7">
                        <c:v>138825757</c:v>
                      </c:pt>
                      <c:pt idx="8">
                        <c:v>197704805</c:v>
                      </c:pt>
                      <c:pt idx="9">
                        <c:v>151801246</c:v>
                      </c:pt>
                      <c:pt idx="10">
                        <c:v>155566641</c:v>
                      </c:pt>
                      <c:pt idx="11">
                        <c:v>127190574</c:v>
                      </c:pt>
                      <c:pt idx="12">
                        <c:v>249797472</c:v>
                      </c:pt>
                      <c:pt idx="13">
                        <c:v>117610347</c:v>
                      </c:pt>
                      <c:pt idx="14">
                        <c:v>169563323</c:v>
                      </c:pt>
                      <c:pt idx="15">
                        <c:v>201050877.99999997</c:v>
                      </c:pt>
                    </c:numCache>
                  </c:numRef>
                </c:val>
                <c:extLst xmlns:c15="http://schemas.microsoft.com/office/drawing/2012/chart">
                  <c:ext xmlns:c16="http://schemas.microsoft.com/office/drawing/2014/chart" uri="{C3380CC4-5D6E-409C-BE32-E72D297353CC}">
                    <c16:uniqueId val="{0000000D-0C1E-4350-A1B9-D1512F9CB227}"/>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連結売上高</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Sheet2!$P$2:$P$21</c15:sqref>
                        </c15:formulaRef>
                      </c:ext>
                    </c:extLst>
                    <c:numCache>
                      <c:formatCode>#,##0_ ;[Red]\-#,##0\ </c:formatCode>
                      <c:ptCount val="16"/>
                      <c:pt idx="0">
                        <c:v>404753952</c:v>
                      </c:pt>
                      <c:pt idx="1">
                        <c:v>398233303</c:v>
                      </c:pt>
                      <c:pt idx="2">
                        <c:v>413583846</c:v>
                      </c:pt>
                      <c:pt idx="3">
                        <c:v>463647803</c:v>
                      </c:pt>
                      <c:pt idx="4">
                        <c:v>520203415</c:v>
                      </c:pt>
                      <c:pt idx="5">
                        <c:v>480977656</c:v>
                      </c:pt>
                      <c:pt idx="6">
                        <c:v>499275034</c:v>
                      </c:pt>
                      <c:pt idx="7">
                        <c:v>543016028</c:v>
                      </c:pt>
                      <c:pt idx="8">
                        <c:v>618632089</c:v>
                      </c:pt>
                      <c:pt idx="9">
                        <c:v>580906664</c:v>
                      </c:pt>
                      <c:pt idx="10">
                        <c:v>594255872</c:v>
                      </c:pt>
                      <c:pt idx="11">
                        <c:v>586861144</c:v>
                      </c:pt>
                      <c:pt idx="12">
                        <c:v>715023002</c:v>
                      </c:pt>
                      <c:pt idx="13">
                        <c:v>593600656</c:v>
                      </c:pt>
                      <c:pt idx="14">
                        <c:v>656374266</c:v>
                      </c:pt>
                      <c:pt idx="15">
                        <c:v>698228488</c:v>
                      </c:pt>
                    </c:numCache>
                  </c:numRef>
                </c:val>
                <c:extLst xmlns:c15="http://schemas.microsoft.com/office/drawing/2012/chart">
                  <c:ext xmlns:c16="http://schemas.microsoft.com/office/drawing/2014/chart" uri="{C3380CC4-5D6E-409C-BE32-E72D297353CC}">
                    <c16:uniqueId val="{0000000E-0C1E-4350-A1B9-D1512F9CB227}"/>
                  </c:ext>
                </c:extLst>
              </c15:ser>
            </c15:filteredBarSeries>
          </c:ext>
        </c:extLst>
      </c:barChart>
      <c:catAx>
        <c:axId val="138653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86531519"/>
        <c:crosses val="autoZero"/>
        <c:auto val="1"/>
        <c:lblAlgn val="ctr"/>
        <c:lblOffset val="100"/>
        <c:noMultiLvlLbl val="0"/>
      </c:catAx>
      <c:valAx>
        <c:axId val="1386531519"/>
        <c:scaling>
          <c:orientation val="minMax"/>
          <c:max val="9000000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86531103"/>
        <c:crosses val="autoZero"/>
        <c:crossBetween val="between"/>
        <c:majorUnit val="3000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sz="1200">
                <a:latin typeface="メイリオ" panose="020B0604030504040204" pitchFamily="50" charset="-128"/>
                <a:ea typeface="メイリオ" panose="020B0604030504040204" pitchFamily="50" charset="-128"/>
              </a:rPr>
              <a:t>LINES sales (Quarterly)</a:t>
            </a:r>
          </a:p>
        </c:rich>
      </c:tx>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4"/>
          <c:order val="4"/>
          <c:tx>
            <c:strRef>
              <c:f>Sheet2!$F$1</c:f>
              <c:strCache>
                <c:ptCount val="1"/>
                <c:pt idx="0">
                  <c:v>LINES売上高</c:v>
                </c:pt>
              </c:strCache>
            </c:strRef>
          </c:tx>
          <c:spPr>
            <a:solidFill>
              <a:schemeClr val="accent5"/>
            </a:solidFill>
            <a:ln>
              <a:noFill/>
            </a:ln>
            <a:effectLst/>
          </c:spPr>
          <c:invertIfNegative val="0"/>
          <c:cat>
            <c:strRef>
              <c:f>Sheet2!$A$2:$A$21</c:f>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f>Sheet2!$F$2:$F$21</c:f>
              <c:numCache>
                <c:formatCode>#,##0_ ;[Red]\-#,##0\ </c:formatCode>
                <c:ptCount val="16"/>
                <c:pt idx="0">
                  <c:v>5171544</c:v>
                </c:pt>
                <c:pt idx="1">
                  <c:v>5486776</c:v>
                </c:pt>
                <c:pt idx="2">
                  <c:v>8810472</c:v>
                </c:pt>
                <c:pt idx="3">
                  <c:v>4753324</c:v>
                </c:pt>
                <c:pt idx="4">
                  <c:v>6196218</c:v>
                </c:pt>
                <c:pt idx="5">
                  <c:v>7169606</c:v>
                </c:pt>
                <c:pt idx="6">
                  <c:v>5419810</c:v>
                </c:pt>
                <c:pt idx="7">
                  <c:v>5095122</c:v>
                </c:pt>
                <c:pt idx="8">
                  <c:v>3570826</c:v>
                </c:pt>
                <c:pt idx="9">
                  <c:v>4422305</c:v>
                </c:pt>
                <c:pt idx="10">
                  <c:v>10254221</c:v>
                </c:pt>
                <c:pt idx="11">
                  <c:v>5372301</c:v>
                </c:pt>
                <c:pt idx="12">
                  <c:v>2892693</c:v>
                </c:pt>
                <c:pt idx="13">
                  <c:v>7709230</c:v>
                </c:pt>
                <c:pt idx="14">
                  <c:v>12997851</c:v>
                </c:pt>
                <c:pt idx="15">
                  <c:v>13347835</c:v>
                </c:pt>
              </c:numCache>
            </c:numRef>
          </c:val>
          <c:extLst>
            <c:ext xmlns:c16="http://schemas.microsoft.com/office/drawing/2014/chart" uri="{C3380CC4-5D6E-409C-BE32-E72D297353CC}">
              <c16:uniqueId val="{00000000-9234-4352-A856-3B646CB665E8}"/>
            </c:ext>
          </c:extLst>
        </c:ser>
        <c:dLbls>
          <c:showLegendKey val="0"/>
          <c:showVal val="0"/>
          <c:showCatName val="0"/>
          <c:showSerName val="0"/>
          <c:showPercent val="0"/>
          <c:showBubbleSize val="0"/>
        </c:dLbls>
        <c:gapWidth val="219"/>
        <c:overlap val="-27"/>
        <c:axId val="1386531103"/>
        <c:axId val="1386531519"/>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情報プラットフォーム売上高</c:v>
                      </c:pt>
                    </c:strCache>
                  </c:strRef>
                </c:tx>
                <c:spPr>
                  <a:solidFill>
                    <a:schemeClr val="accent1"/>
                  </a:solidFill>
                  <a:ln>
                    <a:noFill/>
                  </a:ln>
                  <a:effectLst/>
                </c:spPr>
                <c:invertIfNegative val="0"/>
                <c:cat>
                  <c:strRef>
                    <c:extLst>
                      <c:ex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c:ext uri="{02D57815-91ED-43cb-92C2-25804820EDAC}">
                        <c15:formulaRef>
                          <c15:sqref>Sheet2!$B$2:$B$21</c15:sqref>
                        </c15:formulaRef>
                      </c:ext>
                    </c:extLst>
                    <c:numCache>
                      <c:formatCode>#,##0_ ;[Red]\-#,##0\ </c:formatCode>
                      <c:ptCount val="16"/>
                      <c:pt idx="0">
                        <c:v>328184549</c:v>
                      </c:pt>
                      <c:pt idx="1">
                        <c:v>341178565</c:v>
                      </c:pt>
                      <c:pt idx="2">
                        <c:v>355841666</c:v>
                      </c:pt>
                      <c:pt idx="3">
                        <c:v>371948903</c:v>
                      </c:pt>
                      <c:pt idx="4">
                        <c:v>381167939</c:v>
                      </c:pt>
                      <c:pt idx="5">
                        <c:v>388738645</c:v>
                      </c:pt>
                      <c:pt idx="6">
                        <c:v>397599452</c:v>
                      </c:pt>
                      <c:pt idx="7">
                        <c:v>404190271</c:v>
                      </c:pt>
                      <c:pt idx="8">
                        <c:v>420927284</c:v>
                      </c:pt>
                      <c:pt idx="9">
                        <c:v>429105418</c:v>
                      </c:pt>
                      <c:pt idx="10">
                        <c:v>438689231</c:v>
                      </c:pt>
                      <c:pt idx="11">
                        <c:v>459670570</c:v>
                      </c:pt>
                      <c:pt idx="12">
                        <c:v>465225530</c:v>
                      </c:pt>
                      <c:pt idx="13">
                        <c:v>475990309</c:v>
                      </c:pt>
                      <c:pt idx="14">
                        <c:v>486810943</c:v>
                      </c:pt>
                      <c:pt idx="15">
                        <c:v>497177610</c:v>
                      </c:pt>
                    </c:numCache>
                  </c:numRef>
                </c:val>
                <c:extLst>
                  <c:ext xmlns:c16="http://schemas.microsoft.com/office/drawing/2014/chart" uri="{C3380CC4-5D6E-409C-BE32-E72D297353CC}">
                    <c16:uniqueId val="{00000001-9234-4352-A856-3B646CB665E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PRメール売上高</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Sheet2!$C$2:$C$21</c15:sqref>
                        </c15:formulaRef>
                      </c:ext>
                    </c:extLst>
                    <c:numCache>
                      <c:formatCode>#,##0_ ;[Red]\-#,##0\ </c:formatCode>
                      <c:ptCount val="16"/>
                      <c:pt idx="0">
                        <c:v>2850000</c:v>
                      </c:pt>
                      <c:pt idx="1">
                        <c:v>4450000</c:v>
                      </c:pt>
                      <c:pt idx="2">
                        <c:v>6395000</c:v>
                      </c:pt>
                      <c:pt idx="3">
                        <c:v>3490000</c:v>
                      </c:pt>
                      <c:pt idx="4">
                        <c:v>4076000</c:v>
                      </c:pt>
                      <c:pt idx="5">
                        <c:v>5245000</c:v>
                      </c:pt>
                      <c:pt idx="6">
                        <c:v>3270000</c:v>
                      </c:pt>
                      <c:pt idx="7">
                        <c:v>4225000</c:v>
                      </c:pt>
                      <c:pt idx="8">
                        <c:v>1480000</c:v>
                      </c:pt>
                      <c:pt idx="9">
                        <c:v>3545000</c:v>
                      </c:pt>
                      <c:pt idx="10">
                        <c:v>7530000</c:v>
                      </c:pt>
                      <c:pt idx="11">
                        <c:v>3381792</c:v>
                      </c:pt>
                      <c:pt idx="12">
                        <c:v>1800000</c:v>
                      </c:pt>
                      <c:pt idx="13">
                        <c:v>5505198</c:v>
                      </c:pt>
                      <c:pt idx="14">
                        <c:v>9924005</c:v>
                      </c:pt>
                      <c:pt idx="15">
                        <c:v>10939772</c:v>
                      </c:pt>
                    </c:numCache>
                  </c:numRef>
                </c:val>
                <c:extLst xmlns:c15="http://schemas.microsoft.com/office/drawing/2012/chart">
                  <c:ext xmlns:c16="http://schemas.microsoft.com/office/drawing/2014/chart" uri="{C3380CC4-5D6E-409C-BE32-E72D297353CC}">
                    <c16:uniqueId val="{00000002-9234-4352-A856-3B646CB665E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バナー売上高</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Sheet2!$D$2:$D$21</c15:sqref>
                        </c15:formulaRef>
                      </c:ext>
                    </c:extLst>
                    <c:numCache>
                      <c:formatCode>#,##0_ ;[Red]\-#,##0\ </c:formatCode>
                      <c:ptCount val="16"/>
                      <c:pt idx="0">
                        <c:v>2250000</c:v>
                      </c:pt>
                      <c:pt idx="1">
                        <c:v>876000</c:v>
                      </c:pt>
                      <c:pt idx="2">
                        <c:v>2195100</c:v>
                      </c:pt>
                      <c:pt idx="3">
                        <c:v>1005000</c:v>
                      </c:pt>
                      <c:pt idx="4">
                        <c:v>1846000</c:v>
                      </c:pt>
                      <c:pt idx="5">
                        <c:v>1745000</c:v>
                      </c:pt>
                      <c:pt idx="6">
                        <c:v>1962500</c:v>
                      </c:pt>
                      <c:pt idx="7">
                        <c:v>690000</c:v>
                      </c:pt>
                      <c:pt idx="8">
                        <c:v>1875056</c:v>
                      </c:pt>
                      <c:pt idx="9">
                        <c:v>600000</c:v>
                      </c:pt>
                      <c:pt idx="10">
                        <c:v>2435000</c:v>
                      </c:pt>
                      <c:pt idx="11">
                        <c:v>1752829</c:v>
                      </c:pt>
                      <c:pt idx="12">
                        <c:v>855000</c:v>
                      </c:pt>
                      <c:pt idx="13">
                        <c:v>1997100</c:v>
                      </c:pt>
                      <c:pt idx="14">
                        <c:v>2820000</c:v>
                      </c:pt>
                      <c:pt idx="15">
                        <c:v>2125000</c:v>
                      </c:pt>
                    </c:numCache>
                  </c:numRef>
                </c:val>
                <c:extLst xmlns:c15="http://schemas.microsoft.com/office/drawing/2012/chart">
                  <c:ext xmlns:c16="http://schemas.microsoft.com/office/drawing/2014/chart" uri="{C3380CC4-5D6E-409C-BE32-E72D297353CC}">
                    <c16:uniqueId val="{00000003-9234-4352-A856-3B646CB665E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製品掲載売上高</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Sheet2!$E$2:$E$21</c15:sqref>
                        </c15:formulaRef>
                      </c:ext>
                    </c:extLst>
                    <c:numCache>
                      <c:formatCode>#,##0_ ;[Red]\-#,##0\ </c:formatCode>
                      <c:ptCount val="16"/>
                      <c:pt idx="0">
                        <c:v>71544</c:v>
                      </c:pt>
                      <c:pt idx="1">
                        <c:v>160776</c:v>
                      </c:pt>
                      <c:pt idx="2">
                        <c:v>220372</c:v>
                      </c:pt>
                      <c:pt idx="3">
                        <c:v>258324</c:v>
                      </c:pt>
                      <c:pt idx="4">
                        <c:v>274218</c:v>
                      </c:pt>
                      <c:pt idx="5">
                        <c:v>179606</c:v>
                      </c:pt>
                      <c:pt idx="6">
                        <c:v>187310</c:v>
                      </c:pt>
                      <c:pt idx="7">
                        <c:v>180122</c:v>
                      </c:pt>
                      <c:pt idx="8">
                        <c:v>215770</c:v>
                      </c:pt>
                      <c:pt idx="9">
                        <c:v>277305</c:v>
                      </c:pt>
                      <c:pt idx="10">
                        <c:v>289221</c:v>
                      </c:pt>
                      <c:pt idx="11">
                        <c:v>237680</c:v>
                      </c:pt>
                      <c:pt idx="12">
                        <c:v>237693</c:v>
                      </c:pt>
                      <c:pt idx="13">
                        <c:v>206932</c:v>
                      </c:pt>
                      <c:pt idx="14">
                        <c:v>253846</c:v>
                      </c:pt>
                      <c:pt idx="15">
                        <c:v>283063</c:v>
                      </c:pt>
                    </c:numCache>
                  </c:numRef>
                </c:val>
                <c:extLst xmlns:c15="http://schemas.microsoft.com/office/drawing/2012/chart">
                  <c:ext xmlns:c16="http://schemas.microsoft.com/office/drawing/2014/chart" uri="{C3380CC4-5D6E-409C-BE32-E72D297353CC}">
                    <c16:uniqueId val="{00000004-9234-4352-A856-3B646CB665E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コンサルティング売上高</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Sheet2!$G$2:$G$21</c15:sqref>
                        </c15:formulaRef>
                      </c:ext>
                    </c:extLst>
                    <c:numCache>
                      <c:formatCode>#,##0_ ;[Red]\-#,##0\ </c:formatCode>
                      <c:ptCount val="16"/>
                      <c:pt idx="0">
                        <c:v>26950000</c:v>
                      </c:pt>
                      <c:pt idx="1">
                        <c:v>17410000</c:v>
                      </c:pt>
                      <c:pt idx="2">
                        <c:v>12450000</c:v>
                      </c:pt>
                      <c:pt idx="3">
                        <c:v>40866063</c:v>
                      </c:pt>
                      <c:pt idx="4">
                        <c:v>35570000</c:v>
                      </c:pt>
                      <c:pt idx="5">
                        <c:v>35448000</c:v>
                      </c:pt>
                      <c:pt idx="6">
                        <c:v>33700000</c:v>
                      </c:pt>
                      <c:pt idx="7">
                        <c:v>52741140</c:v>
                      </c:pt>
                      <c:pt idx="8">
                        <c:v>58691891</c:v>
                      </c:pt>
                      <c:pt idx="9">
                        <c:v>56175000</c:v>
                      </c:pt>
                      <c:pt idx="10">
                        <c:v>50685000</c:v>
                      </c:pt>
                      <c:pt idx="11">
                        <c:v>38300703</c:v>
                      </c:pt>
                      <c:pt idx="12">
                        <c:v>85294036</c:v>
                      </c:pt>
                      <c:pt idx="13">
                        <c:v>12634400</c:v>
                      </c:pt>
                      <c:pt idx="14">
                        <c:v>52895310</c:v>
                      </c:pt>
                      <c:pt idx="15">
                        <c:v>40689174</c:v>
                      </c:pt>
                    </c:numCache>
                  </c:numRef>
                </c:val>
                <c:extLst xmlns:c15="http://schemas.microsoft.com/office/drawing/2012/chart">
                  <c:ext xmlns:c16="http://schemas.microsoft.com/office/drawing/2014/chart" uri="{C3380CC4-5D6E-409C-BE32-E72D297353CC}">
                    <c16:uniqueId val="{00000005-9234-4352-A856-3B646CB665E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リクルートソリューション売上高</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Sheet2!$H$2:$H$21</c15:sqref>
                        </c15:formulaRef>
                      </c:ext>
                    </c:extLst>
                    <c:numCache>
                      <c:formatCode>#,##0_ ;[Red]\-#,##0\ </c:formatCode>
                      <c:ptCount val="16"/>
                      <c:pt idx="0">
                        <c:v>21637016</c:v>
                      </c:pt>
                      <c:pt idx="1">
                        <c:v>13937115</c:v>
                      </c:pt>
                      <c:pt idx="2">
                        <c:v>23231900</c:v>
                      </c:pt>
                      <c:pt idx="3">
                        <c:v>18667500</c:v>
                      </c:pt>
                      <c:pt idx="4">
                        <c:v>30101269</c:v>
                      </c:pt>
                      <c:pt idx="5">
                        <c:v>15617880</c:v>
                      </c:pt>
                      <c:pt idx="6">
                        <c:v>26509627</c:v>
                      </c:pt>
                      <c:pt idx="7">
                        <c:v>11445870</c:v>
                      </c:pt>
                      <c:pt idx="8">
                        <c:v>47707613</c:v>
                      </c:pt>
                      <c:pt idx="9">
                        <c:v>29684189</c:v>
                      </c:pt>
                      <c:pt idx="10">
                        <c:v>28505420</c:v>
                      </c:pt>
                      <c:pt idx="11">
                        <c:v>14041548</c:v>
                      </c:pt>
                      <c:pt idx="12">
                        <c:v>34235493</c:v>
                      </c:pt>
                      <c:pt idx="13">
                        <c:v>15855165</c:v>
                      </c:pt>
                      <c:pt idx="14">
                        <c:v>15573356</c:v>
                      </c:pt>
                      <c:pt idx="15">
                        <c:v>28049729.999999981</c:v>
                      </c:pt>
                    </c:numCache>
                  </c:numRef>
                </c:val>
                <c:extLst xmlns:c15="http://schemas.microsoft.com/office/drawing/2012/chart">
                  <c:ext xmlns:c16="http://schemas.microsoft.com/office/drawing/2014/chart" uri="{C3380CC4-5D6E-409C-BE32-E72D297353CC}">
                    <c16:uniqueId val="{00000006-9234-4352-A856-3B646CB665E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LMC予測データ販売売上高</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Sheet2!$I$2:$I$21</c15:sqref>
                        </c15:formulaRef>
                      </c:ext>
                    </c:extLst>
                    <c:numCache>
                      <c:formatCode>#,##0_ ;[Red]\-#,##0\ </c:formatCode>
                      <c:ptCount val="16"/>
                      <c:pt idx="0">
                        <c:v>22810843</c:v>
                      </c:pt>
                      <c:pt idx="1">
                        <c:v>16978109</c:v>
                      </c:pt>
                      <c:pt idx="2">
                        <c:v>7162317</c:v>
                      </c:pt>
                      <c:pt idx="3">
                        <c:v>18168252</c:v>
                      </c:pt>
                      <c:pt idx="4">
                        <c:v>39748746</c:v>
                      </c:pt>
                      <c:pt idx="5">
                        <c:v>27071635</c:v>
                      </c:pt>
                      <c:pt idx="6">
                        <c:v>11197932</c:v>
                      </c:pt>
                      <c:pt idx="7">
                        <c:v>22384676</c:v>
                      </c:pt>
                      <c:pt idx="8">
                        <c:v>28285357</c:v>
                      </c:pt>
                      <c:pt idx="9">
                        <c:v>47779747</c:v>
                      </c:pt>
                      <c:pt idx="10">
                        <c:v>18820282</c:v>
                      </c:pt>
                      <c:pt idx="11">
                        <c:v>20129442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7-9234-4352-A856-3B646CB665E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LMCカンファレンス売上高</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Sheet2!$J$2:$J$21</c15:sqref>
                        </c15:formulaRef>
                      </c:ext>
                    </c:extLst>
                    <c:numCache>
                      <c:formatCode>#,##0_ ;[Red]\-#,##0\ </c:formatCode>
                      <c:ptCount val="16"/>
                      <c:pt idx="0">
                        <c:v>0</c:v>
                      </c:pt>
                      <c:pt idx="1">
                        <c:v>0</c:v>
                      </c:pt>
                      <c:pt idx="2">
                        <c:v>0</c:v>
                      </c:pt>
                      <c:pt idx="3">
                        <c:v>6028391</c:v>
                      </c:pt>
                      <c:pt idx="4">
                        <c:v>0</c:v>
                      </c:pt>
                      <c:pt idx="5">
                        <c:v>25000</c:v>
                      </c:pt>
                      <c:pt idx="6">
                        <c:v>0</c:v>
                      </c:pt>
                      <c:pt idx="7">
                        <c:v>15575000</c:v>
                      </c:pt>
                      <c:pt idx="8">
                        <c:v>0</c:v>
                      </c:pt>
                      <c:pt idx="9">
                        <c:v>0</c:v>
                      </c:pt>
                      <c:pt idx="10">
                        <c:v>0</c:v>
                      </c:pt>
                      <c:pt idx="11">
                        <c:v>13580000</c:v>
                      </c:pt>
                      <c:pt idx="12">
                        <c:v>0</c:v>
                      </c:pt>
                      <c:pt idx="13">
                        <c:v>0</c:v>
                      </c:pt>
                      <c:pt idx="14">
                        <c:v>0</c:v>
                      </c:pt>
                      <c:pt idx="15">
                        <c:v>0</c:v>
                      </c:pt>
                    </c:numCache>
                  </c:numRef>
                </c:val>
                <c:extLst xmlns:c15="http://schemas.microsoft.com/office/drawing/2012/chart">
                  <c:ext xmlns:c16="http://schemas.microsoft.com/office/drawing/2014/chart" uri="{C3380CC4-5D6E-409C-BE32-E72D297353CC}">
                    <c16:uniqueId val="{00000008-9234-4352-A856-3B646CB665E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市場予測情報販売売上高</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Sheet2!$K$2:$K$21</c15:sqref>
                        </c15:formulaRef>
                      </c:ext>
                    </c:extLst>
                    <c:numCache>
                      <c:formatCode>#,##0_ ;[Red]\-#,##0\ </c:formatCode>
                      <c:ptCount val="16"/>
                      <c:pt idx="0">
                        <c:v>22810843</c:v>
                      </c:pt>
                      <c:pt idx="1">
                        <c:v>16978109</c:v>
                      </c:pt>
                      <c:pt idx="2">
                        <c:v>7162317</c:v>
                      </c:pt>
                      <c:pt idx="3">
                        <c:v>24196643</c:v>
                      </c:pt>
                      <c:pt idx="4">
                        <c:v>39748746</c:v>
                      </c:pt>
                      <c:pt idx="5">
                        <c:v>27096635</c:v>
                      </c:pt>
                      <c:pt idx="6">
                        <c:v>11197932</c:v>
                      </c:pt>
                      <c:pt idx="7">
                        <c:v>37959676</c:v>
                      </c:pt>
                      <c:pt idx="8">
                        <c:v>28285357</c:v>
                      </c:pt>
                      <c:pt idx="9">
                        <c:v>47779747</c:v>
                      </c:pt>
                      <c:pt idx="10">
                        <c:v>18820282</c:v>
                      </c:pt>
                      <c:pt idx="11">
                        <c:v>33709442</c:v>
                      </c:pt>
                      <c:pt idx="12">
                        <c:v>30528220</c:v>
                      </c:pt>
                      <c:pt idx="13">
                        <c:v>38997862</c:v>
                      </c:pt>
                      <c:pt idx="14">
                        <c:v>28261031</c:v>
                      </c:pt>
                      <c:pt idx="15">
                        <c:v>40922351</c:v>
                      </c:pt>
                    </c:numCache>
                  </c:numRef>
                </c:val>
                <c:extLst xmlns:c15="http://schemas.microsoft.com/office/drawing/2012/chart">
                  <c:ext xmlns:c16="http://schemas.microsoft.com/office/drawing/2014/chart" uri="{C3380CC4-5D6E-409C-BE32-E72D297353CC}">
                    <c16:uniqueId val="{00000009-9234-4352-A856-3B646CB665E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部品調達代行売上高</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Sheet2!$L$2:$L$21</c15:sqref>
                        </c15:formulaRef>
                      </c:ext>
                    </c:extLst>
                    <c:numCache>
                      <c:formatCode>#,##0_ ;[Red]\-#,##0\ </c:formatCode>
                      <c:ptCount val="16"/>
                      <c:pt idx="0">
                        <c:v>0</c:v>
                      </c:pt>
                      <c:pt idx="1">
                        <c:v>987738</c:v>
                      </c:pt>
                      <c:pt idx="2">
                        <c:v>2730491</c:v>
                      </c:pt>
                      <c:pt idx="3">
                        <c:v>1660370</c:v>
                      </c:pt>
                      <c:pt idx="4">
                        <c:v>10253843</c:v>
                      </c:pt>
                      <c:pt idx="5">
                        <c:v>5624090</c:v>
                      </c:pt>
                      <c:pt idx="6">
                        <c:v>8140673</c:v>
                      </c:pt>
                      <c:pt idx="7">
                        <c:v>22408749</c:v>
                      </c:pt>
                      <c:pt idx="8">
                        <c:v>17125998</c:v>
                      </c:pt>
                      <c:pt idx="9">
                        <c:v>13545005</c:v>
                      </c:pt>
                      <c:pt idx="10">
                        <c:v>34201098</c:v>
                      </c:pt>
                      <c:pt idx="11">
                        <c:v>19896080</c:v>
                      </c:pt>
                      <c:pt idx="12">
                        <c:v>61186740</c:v>
                      </c:pt>
                      <c:pt idx="13">
                        <c:v>35108260</c:v>
                      </c:pt>
                      <c:pt idx="14">
                        <c:v>33384620</c:v>
                      </c:pt>
                      <c:pt idx="15">
                        <c:v>48833030</c:v>
                      </c:pt>
                    </c:numCache>
                  </c:numRef>
                </c:val>
                <c:extLst xmlns:c15="http://schemas.microsoft.com/office/drawing/2012/chart">
                  <c:ext xmlns:c16="http://schemas.microsoft.com/office/drawing/2014/chart" uri="{C3380CC4-5D6E-409C-BE32-E72D297353CC}">
                    <c16:uniqueId val="{0000000A-9234-4352-A856-3B646CB665E8}"/>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部品分解データ販売売上高</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Sheet2!$M$2:$M$21</c15:sqref>
                        </c15:formulaRef>
                      </c:ext>
                    </c:extLst>
                    <c:numCache>
                      <c:formatCode>#,##0_ ;[Red]\-#,##0\ </c:formatCode>
                      <c:ptCount val="16"/>
                      <c:pt idx="0">
                        <c:v>0</c:v>
                      </c:pt>
                      <c:pt idx="1">
                        <c:v>2255000</c:v>
                      </c:pt>
                      <c:pt idx="2">
                        <c:v>3357000</c:v>
                      </c:pt>
                      <c:pt idx="3">
                        <c:v>1555000</c:v>
                      </c:pt>
                      <c:pt idx="4">
                        <c:v>17165400</c:v>
                      </c:pt>
                      <c:pt idx="5">
                        <c:v>1282800</c:v>
                      </c:pt>
                      <c:pt idx="6">
                        <c:v>16707540</c:v>
                      </c:pt>
                      <c:pt idx="7">
                        <c:v>9175200</c:v>
                      </c:pt>
                      <c:pt idx="8">
                        <c:v>42323120</c:v>
                      </c:pt>
                      <c:pt idx="9">
                        <c:v>195000</c:v>
                      </c:pt>
                      <c:pt idx="10">
                        <c:v>13100620</c:v>
                      </c:pt>
                      <c:pt idx="11">
                        <c:v>15870500</c:v>
                      </c:pt>
                      <c:pt idx="12">
                        <c:v>35660290</c:v>
                      </c:pt>
                      <c:pt idx="13">
                        <c:v>7305430</c:v>
                      </c:pt>
                      <c:pt idx="14">
                        <c:v>26451155</c:v>
                      </c:pt>
                      <c:pt idx="15">
                        <c:v>29208758</c:v>
                      </c:pt>
                    </c:numCache>
                  </c:numRef>
                </c:val>
                <c:extLst xmlns:c15="http://schemas.microsoft.com/office/drawing/2012/chart">
                  <c:ext xmlns:c16="http://schemas.microsoft.com/office/drawing/2014/chart" uri="{C3380CC4-5D6E-409C-BE32-E72D297353CC}">
                    <c16:uniqueId val="{0000000B-9234-4352-A856-3B646CB665E8}"/>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ベンチマーキング関連売上</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Sheet2!$N$2:$N$21</c15:sqref>
                        </c15:formulaRef>
                      </c:ext>
                    </c:extLst>
                    <c:numCache>
                      <c:formatCode>#,##0_ ;[Red]\-#,##0\ </c:formatCode>
                      <c:ptCount val="16"/>
                      <c:pt idx="0">
                        <c:v>0</c:v>
                      </c:pt>
                      <c:pt idx="1">
                        <c:v>3242738</c:v>
                      </c:pt>
                      <c:pt idx="2">
                        <c:v>6087491</c:v>
                      </c:pt>
                      <c:pt idx="3">
                        <c:v>3215370</c:v>
                      </c:pt>
                      <c:pt idx="4">
                        <c:v>27419243</c:v>
                      </c:pt>
                      <c:pt idx="5">
                        <c:v>6906890</c:v>
                      </c:pt>
                      <c:pt idx="6">
                        <c:v>24848213</c:v>
                      </c:pt>
                      <c:pt idx="7">
                        <c:v>31583949</c:v>
                      </c:pt>
                      <c:pt idx="8">
                        <c:v>59449118</c:v>
                      </c:pt>
                      <c:pt idx="9">
                        <c:v>13740005</c:v>
                      </c:pt>
                      <c:pt idx="10">
                        <c:v>47301718</c:v>
                      </c:pt>
                      <c:pt idx="11">
                        <c:v>35766580</c:v>
                      </c:pt>
                      <c:pt idx="12">
                        <c:v>96847030</c:v>
                      </c:pt>
                      <c:pt idx="13">
                        <c:v>42413690</c:v>
                      </c:pt>
                      <c:pt idx="14">
                        <c:v>59835775</c:v>
                      </c:pt>
                      <c:pt idx="15">
                        <c:v>78041788</c:v>
                      </c:pt>
                    </c:numCache>
                  </c:numRef>
                </c:val>
                <c:extLst xmlns:c15="http://schemas.microsoft.com/office/drawing/2012/chart">
                  <c:ext xmlns:c16="http://schemas.microsoft.com/office/drawing/2014/chart" uri="{C3380CC4-5D6E-409C-BE32-E72D297353CC}">
                    <c16:uniqueId val="{0000000C-9234-4352-A856-3B646CB665E8}"/>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IP以外の事業売上</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Sheet2!$O$2:$O$21</c15:sqref>
                        </c15:formulaRef>
                      </c:ext>
                    </c:extLst>
                    <c:numCache>
                      <c:formatCode>#,##0_ ;[Red]\-#,##0\ </c:formatCode>
                      <c:ptCount val="16"/>
                      <c:pt idx="0">
                        <c:v>76569403</c:v>
                      </c:pt>
                      <c:pt idx="1">
                        <c:v>57054738</c:v>
                      </c:pt>
                      <c:pt idx="2">
                        <c:v>57742180</c:v>
                      </c:pt>
                      <c:pt idx="3">
                        <c:v>91698900</c:v>
                      </c:pt>
                      <c:pt idx="4">
                        <c:v>139035476</c:v>
                      </c:pt>
                      <c:pt idx="5">
                        <c:v>92239011</c:v>
                      </c:pt>
                      <c:pt idx="6">
                        <c:v>101675582</c:v>
                      </c:pt>
                      <c:pt idx="7">
                        <c:v>138825757</c:v>
                      </c:pt>
                      <c:pt idx="8">
                        <c:v>197704805</c:v>
                      </c:pt>
                      <c:pt idx="9">
                        <c:v>151801246</c:v>
                      </c:pt>
                      <c:pt idx="10">
                        <c:v>155566641</c:v>
                      </c:pt>
                      <c:pt idx="11">
                        <c:v>127190574</c:v>
                      </c:pt>
                      <c:pt idx="12">
                        <c:v>249797472</c:v>
                      </c:pt>
                      <c:pt idx="13">
                        <c:v>117610347</c:v>
                      </c:pt>
                      <c:pt idx="14">
                        <c:v>169563323</c:v>
                      </c:pt>
                      <c:pt idx="15">
                        <c:v>201050877.99999997</c:v>
                      </c:pt>
                    </c:numCache>
                  </c:numRef>
                </c:val>
                <c:extLst xmlns:c15="http://schemas.microsoft.com/office/drawing/2012/chart">
                  <c:ext xmlns:c16="http://schemas.microsoft.com/office/drawing/2014/chart" uri="{C3380CC4-5D6E-409C-BE32-E72D297353CC}">
                    <c16:uniqueId val="{0000000D-9234-4352-A856-3B646CB665E8}"/>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連結売上高</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Sheet2!$A$2:$A$21</c15:sqref>
                        </c15:formulaRef>
                      </c:ext>
                    </c:extLst>
                    <c:strCache>
                      <c:ptCount val="16"/>
                      <c:pt idx="0">
                        <c:v>FY17Q1</c:v>
                      </c:pt>
                      <c:pt idx="1">
                        <c:v>FY17Q2</c:v>
                      </c:pt>
                      <c:pt idx="2">
                        <c:v>FY17Q3</c:v>
                      </c:pt>
                      <c:pt idx="3">
                        <c:v>FY17Q4</c:v>
                      </c:pt>
                      <c:pt idx="4">
                        <c:v>FY18Q1</c:v>
                      </c:pt>
                      <c:pt idx="5">
                        <c:v>FY18Q2</c:v>
                      </c:pt>
                      <c:pt idx="6">
                        <c:v>FY18Q3</c:v>
                      </c:pt>
                      <c:pt idx="7">
                        <c:v>FY18Q4</c:v>
                      </c:pt>
                      <c:pt idx="8">
                        <c:v>FY19Q1</c:v>
                      </c:pt>
                      <c:pt idx="9">
                        <c:v>FY19Q2</c:v>
                      </c:pt>
                      <c:pt idx="10">
                        <c:v>FY19Q3</c:v>
                      </c:pt>
                      <c:pt idx="11">
                        <c:v>FY19Q4</c:v>
                      </c:pt>
                      <c:pt idx="12">
                        <c:v>FY20Q1</c:v>
                      </c:pt>
                      <c:pt idx="13">
                        <c:v>FY20Q2</c:v>
                      </c:pt>
                      <c:pt idx="14">
                        <c:v>FY20Q3</c:v>
                      </c:pt>
                      <c:pt idx="15">
                        <c:v>FY20Q4</c:v>
                      </c:pt>
                    </c:strCache>
                  </c:strRef>
                </c:cat>
                <c:val>
                  <c:numRef>
                    <c:extLst xmlns:c15="http://schemas.microsoft.com/office/drawing/2012/chart">
                      <c:ext xmlns:c15="http://schemas.microsoft.com/office/drawing/2012/chart" uri="{02D57815-91ED-43cb-92C2-25804820EDAC}">
                        <c15:formulaRef>
                          <c15:sqref>Sheet2!$P$2:$P$21</c15:sqref>
                        </c15:formulaRef>
                      </c:ext>
                    </c:extLst>
                    <c:numCache>
                      <c:formatCode>#,##0_ ;[Red]\-#,##0\ </c:formatCode>
                      <c:ptCount val="16"/>
                      <c:pt idx="0">
                        <c:v>404753952</c:v>
                      </c:pt>
                      <c:pt idx="1">
                        <c:v>398233303</c:v>
                      </c:pt>
                      <c:pt idx="2">
                        <c:v>413583846</c:v>
                      </c:pt>
                      <c:pt idx="3">
                        <c:v>463647803</c:v>
                      </c:pt>
                      <c:pt idx="4">
                        <c:v>520203415</c:v>
                      </c:pt>
                      <c:pt idx="5">
                        <c:v>480977656</c:v>
                      </c:pt>
                      <c:pt idx="6">
                        <c:v>499275034</c:v>
                      </c:pt>
                      <c:pt idx="7">
                        <c:v>543016028</c:v>
                      </c:pt>
                      <c:pt idx="8">
                        <c:v>618632089</c:v>
                      </c:pt>
                      <c:pt idx="9">
                        <c:v>580906664</c:v>
                      </c:pt>
                      <c:pt idx="10">
                        <c:v>594255872</c:v>
                      </c:pt>
                      <c:pt idx="11">
                        <c:v>586861144</c:v>
                      </c:pt>
                      <c:pt idx="12">
                        <c:v>715023002</c:v>
                      </c:pt>
                      <c:pt idx="13">
                        <c:v>593600656</c:v>
                      </c:pt>
                      <c:pt idx="14">
                        <c:v>656374266</c:v>
                      </c:pt>
                      <c:pt idx="15">
                        <c:v>698228488</c:v>
                      </c:pt>
                    </c:numCache>
                  </c:numRef>
                </c:val>
                <c:extLst xmlns:c15="http://schemas.microsoft.com/office/drawing/2012/chart">
                  <c:ext xmlns:c16="http://schemas.microsoft.com/office/drawing/2014/chart" uri="{C3380CC4-5D6E-409C-BE32-E72D297353CC}">
                    <c16:uniqueId val="{0000000E-9234-4352-A856-3B646CB665E8}"/>
                  </c:ext>
                </c:extLst>
              </c15:ser>
            </c15:filteredBarSeries>
          </c:ext>
        </c:extLst>
      </c:barChart>
      <c:catAx>
        <c:axId val="138653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86531519"/>
        <c:crosses val="autoZero"/>
        <c:auto val="1"/>
        <c:lblAlgn val="ctr"/>
        <c:lblOffset val="100"/>
        <c:noMultiLvlLbl val="0"/>
      </c:catAx>
      <c:valAx>
        <c:axId val="1386531519"/>
        <c:scaling>
          <c:orientation val="minMax"/>
          <c:max val="14000000"/>
          <c:min val="0"/>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86531103"/>
        <c:crosses val="autoZero"/>
        <c:crossBetween val="between"/>
        <c:majorUnit val="400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81969102323372E-2"/>
          <c:y val="2.2996063106186685E-2"/>
          <c:w val="0.9296360617953533"/>
          <c:h val="0.79794005169788607"/>
        </c:manualLayout>
      </c:layout>
      <c:barChart>
        <c:barDir val="col"/>
        <c:grouping val="clustered"/>
        <c:varyColors val="0"/>
        <c:ser>
          <c:idx val="0"/>
          <c:order val="0"/>
          <c:tx>
            <c:strRef>
              <c:f>Sheet1!$B$1</c:f>
              <c:strCache>
                <c:ptCount val="1"/>
                <c:pt idx="0">
                  <c:v>Net sales</c:v>
                </c:pt>
              </c:strCache>
            </c:strRef>
          </c:tx>
          <c:spPr>
            <a:solidFill>
              <a:srgbClr val="FFC000"/>
            </a:solidFill>
            <a:ln>
              <a:noFill/>
            </a:ln>
            <a:effectLst/>
          </c:spPr>
          <c:invertIfNegative val="0"/>
          <c:cat>
            <c:strRef>
              <c:f>Sheet1!$A$2:$A$3</c:f>
              <c:strCache>
                <c:ptCount val="2"/>
                <c:pt idx="0">
                  <c:v>2019</c:v>
                </c:pt>
                <c:pt idx="1">
                  <c:v>2020</c:v>
                </c:pt>
              </c:strCache>
            </c:strRef>
          </c:cat>
          <c:val>
            <c:numRef>
              <c:f>Sheet1!$B$2:$B$3</c:f>
              <c:numCache>
                <c:formatCode>#,##0_ ;[Red]\-#,##0\ </c:formatCode>
                <c:ptCount val="2"/>
                <c:pt idx="0">
                  <c:v>1748</c:v>
                </c:pt>
                <c:pt idx="1">
                  <c:v>1925</c:v>
                </c:pt>
              </c:numCache>
            </c:numRef>
          </c:val>
          <c:extLst>
            <c:ext xmlns:c16="http://schemas.microsoft.com/office/drawing/2014/chart" uri="{C3380CC4-5D6E-409C-BE32-E72D297353CC}">
              <c16:uniqueId val="{00000000-141F-41A7-9F9C-014CC172C794}"/>
            </c:ext>
          </c:extLst>
        </c:ser>
        <c:ser>
          <c:idx val="1"/>
          <c:order val="1"/>
          <c:tx>
            <c:strRef>
              <c:f>Sheet1!$C$1</c:f>
              <c:strCache>
                <c:ptCount val="1"/>
                <c:pt idx="0">
                  <c:v>Operating income</c:v>
                </c:pt>
              </c:strCache>
            </c:strRef>
          </c:tx>
          <c:spPr>
            <a:solidFill>
              <a:srgbClr val="92D050"/>
            </a:solidFill>
            <a:ln>
              <a:noFill/>
            </a:ln>
            <a:effectLst/>
          </c:spPr>
          <c:invertIfNegative val="0"/>
          <c:cat>
            <c:strRef>
              <c:f>Sheet1!$A$2:$A$3</c:f>
              <c:strCache>
                <c:ptCount val="2"/>
                <c:pt idx="0">
                  <c:v>2019</c:v>
                </c:pt>
                <c:pt idx="1">
                  <c:v>2020</c:v>
                </c:pt>
              </c:strCache>
            </c:strRef>
          </c:cat>
          <c:val>
            <c:numRef>
              <c:f>Sheet1!$C$2:$C$3</c:f>
              <c:numCache>
                <c:formatCode>#,##0_ ;[Red]\-#,##0\ </c:formatCode>
                <c:ptCount val="2"/>
                <c:pt idx="0">
                  <c:v>959</c:v>
                </c:pt>
                <c:pt idx="1">
                  <c:v>1085</c:v>
                </c:pt>
              </c:numCache>
            </c:numRef>
          </c:val>
          <c:extLst>
            <c:ext xmlns:c16="http://schemas.microsoft.com/office/drawing/2014/chart" uri="{C3380CC4-5D6E-409C-BE32-E72D297353CC}">
              <c16:uniqueId val="{00000001-141F-41A7-9F9C-014CC172C794}"/>
            </c:ext>
          </c:extLst>
        </c:ser>
        <c:dLbls>
          <c:showLegendKey val="0"/>
          <c:showVal val="0"/>
          <c:showCatName val="0"/>
          <c:showSerName val="0"/>
          <c:showPercent val="0"/>
          <c:showBubbleSize val="0"/>
        </c:dLbls>
        <c:gapWidth val="137"/>
        <c:overlap val="-29"/>
        <c:axId val="113817088"/>
        <c:axId val="113818624"/>
      </c:barChart>
      <c:catAx>
        <c:axId val="11381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13818624"/>
        <c:crosses val="autoZero"/>
        <c:auto val="1"/>
        <c:lblAlgn val="ctr"/>
        <c:lblOffset val="100"/>
        <c:noMultiLvlLbl val="0"/>
      </c:catAx>
      <c:valAx>
        <c:axId val="113818624"/>
        <c:scaling>
          <c:orientation val="minMax"/>
          <c:max val="2000"/>
          <c:min val="0"/>
        </c:scaling>
        <c:delete val="1"/>
        <c:axPos val="l"/>
        <c:numFmt formatCode="#,##0_ ;[Red]\-#,##0\ " sourceLinked="1"/>
        <c:majorTickMark val="none"/>
        <c:minorTickMark val="none"/>
        <c:tickLblPos val="nextTo"/>
        <c:crossAx val="113817088"/>
        <c:crosses val="autoZero"/>
        <c:crossBetween val="between"/>
        <c:majorUnit val="300"/>
      </c:valAx>
      <c:spPr>
        <a:noFill/>
        <a:ln>
          <a:noFill/>
        </a:ln>
        <a:effectLst/>
      </c:spPr>
    </c:plotArea>
    <c:legend>
      <c:legendPos val="b"/>
      <c:layout>
        <c:manualLayout>
          <c:xMode val="edge"/>
          <c:yMode val="edge"/>
          <c:x val="0.28037132679589699"/>
          <c:y val="0.91020469916401359"/>
          <c:w val="0.62152788464892572"/>
          <c:h val="5.2287776314900003E-2"/>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sales</c:v>
                </c:pt>
              </c:strCache>
            </c:strRef>
          </c:tx>
          <c:spPr>
            <a:solidFill>
              <a:srgbClr val="FFC000"/>
            </a:solidFill>
            <a:ln>
              <a:noFill/>
            </a:ln>
            <a:effectLst/>
          </c:spPr>
          <c:invertIfNegative val="0"/>
          <c:cat>
            <c:strRef>
              <c:f>Sheet1!$A$2:$A$3</c:f>
              <c:strCache>
                <c:ptCount val="2"/>
                <c:pt idx="0">
                  <c:v>2019</c:v>
                </c:pt>
                <c:pt idx="1">
                  <c:v>2020</c:v>
                </c:pt>
              </c:strCache>
            </c:strRef>
          </c:cat>
          <c:val>
            <c:numRef>
              <c:f>Sheet1!$B$2:$B$3</c:f>
              <c:numCache>
                <c:formatCode>#,##0_ ;[Red]\-#,##0\ </c:formatCode>
                <c:ptCount val="2"/>
                <c:pt idx="0">
                  <c:v>128</c:v>
                </c:pt>
                <c:pt idx="1">
                  <c:v>138</c:v>
                </c:pt>
              </c:numCache>
            </c:numRef>
          </c:val>
          <c:extLst>
            <c:ext xmlns:c16="http://schemas.microsoft.com/office/drawing/2014/chart" uri="{C3380CC4-5D6E-409C-BE32-E72D297353CC}">
              <c16:uniqueId val="{00000000-5954-4D25-B21B-DC199C5D025C}"/>
            </c:ext>
          </c:extLst>
        </c:ser>
        <c:ser>
          <c:idx val="1"/>
          <c:order val="1"/>
          <c:tx>
            <c:strRef>
              <c:f>Sheet1!$C$1</c:f>
              <c:strCache>
                <c:ptCount val="1"/>
                <c:pt idx="0">
                  <c:v>Operating income</c:v>
                </c:pt>
              </c:strCache>
            </c:strRef>
          </c:tx>
          <c:spPr>
            <a:solidFill>
              <a:srgbClr val="92D050"/>
            </a:solidFill>
            <a:ln>
              <a:noFill/>
            </a:ln>
            <a:effectLst/>
          </c:spPr>
          <c:invertIfNegative val="0"/>
          <c:cat>
            <c:strRef>
              <c:f>Sheet1!$A$2:$A$3</c:f>
              <c:strCache>
                <c:ptCount val="2"/>
                <c:pt idx="0">
                  <c:v>2019</c:v>
                </c:pt>
                <c:pt idx="1">
                  <c:v>2020</c:v>
                </c:pt>
              </c:strCache>
            </c:strRef>
          </c:cat>
          <c:val>
            <c:numRef>
              <c:f>Sheet1!$C$2:$C$3</c:f>
              <c:numCache>
                <c:formatCode>#,##0_ ;[Red]\-#,##0\ </c:formatCode>
                <c:ptCount val="2"/>
                <c:pt idx="0">
                  <c:v>30</c:v>
                </c:pt>
                <c:pt idx="1">
                  <c:v>35</c:v>
                </c:pt>
              </c:numCache>
            </c:numRef>
          </c:val>
          <c:extLst>
            <c:ext xmlns:c16="http://schemas.microsoft.com/office/drawing/2014/chart" uri="{C3380CC4-5D6E-409C-BE32-E72D297353CC}">
              <c16:uniqueId val="{00000001-5954-4D25-B21B-DC199C5D025C}"/>
            </c:ext>
          </c:extLst>
        </c:ser>
        <c:dLbls>
          <c:showLegendKey val="0"/>
          <c:showVal val="0"/>
          <c:showCatName val="0"/>
          <c:showSerName val="0"/>
          <c:showPercent val="0"/>
          <c:showBubbleSize val="0"/>
        </c:dLbls>
        <c:gapWidth val="137"/>
        <c:overlap val="-29"/>
        <c:axId val="113935872"/>
        <c:axId val="114139520"/>
      </c:barChart>
      <c:catAx>
        <c:axId val="11393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14139520"/>
        <c:crosses val="autoZero"/>
        <c:auto val="1"/>
        <c:lblAlgn val="ctr"/>
        <c:lblOffset val="100"/>
        <c:noMultiLvlLbl val="0"/>
      </c:catAx>
      <c:valAx>
        <c:axId val="114139520"/>
        <c:scaling>
          <c:orientation val="minMax"/>
          <c:max val="140"/>
          <c:min val="0"/>
        </c:scaling>
        <c:delete val="1"/>
        <c:axPos val="l"/>
        <c:numFmt formatCode="#,##0_ ;[Red]\-#,##0\ " sourceLinked="1"/>
        <c:majorTickMark val="out"/>
        <c:minorTickMark val="none"/>
        <c:tickLblPos val="nextTo"/>
        <c:crossAx val="113935872"/>
        <c:crosses val="autoZero"/>
        <c:crossBetween val="between"/>
        <c:majorUnit val="40"/>
      </c:valAx>
      <c:spPr>
        <a:noFill/>
        <a:ln>
          <a:noFill/>
        </a:ln>
        <a:effectLst/>
      </c:spPr>
    </c:plotArea>
    <c:legend>
      <c:legendPos val="b"/>
      <c:layout>
        <c:manualLayout>
          <c:xMode val="edge"/>
          <c:yMode val="edge"/>
          <c:x val="0.7326867913832199"/>
          <c:y val="0"/>
          <c:w val="0.25775755515147875"/>
          <c:h val="0.25102536231884065"/>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0.65287</cdr:x>
      <cdr:y>0.37756</cdr:y>
    </cdr:from>
    <cdr:to>
      <cdr:x>1</cdr:x>
      <cdr:y>0.53801</cdr:y>
    </cdr:to>
    <cdr:sp macro="" textlink="">
      <cdr:nvSpPr>
        <cdr:cNvPr id="2" name="正方形/長方形 1"/>
        <cdr:cNvSpPr/>
      </cdr:nvSpPr>
      <cdr:spPr>
        <a:xfrm xmlns:a="http://schemas.openxmlformats.org/drawingml/2006/main">
          <a:off x="2303341" y="937868"/>
          <a:ext cx="1224659" cy="398551"/>
        </a:xfrm>
        <a:prstGeom xmlns:a="http://schemas.openxmlformats.org/drawingml/2006/main" prst="rect">
          <a:avLst/>
        </a:prstGeom>
        <a:noFill xmlns:a="http://schemas.openxmlformats.org/drawingml/2006/main"/>
        <a:ln xmlns:a="http://schemas.openxmlformats.org/drawingml/2006/main" w="254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r>
            <a:rPr lang="en-US" sz="1600" b="1" dirty="0">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35 million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0.46851</cdr:y>
    </cdr:from>
    <cdr:to>
      <cdr:x>0.14796</cdr:x>
      <cdr:y>0.57008</cdr:y>
    </cdr:to>
    <cdr:sp macro="" textlink="">
      <cdr:nvSpPr>
        <cdr:cNvPr id="5" name="テキスト ボックス 1"/>
        <cdr:cNvSpPr txBox="1"/>
      </cdr:nvSpPr>
      <cdr:spPr>
        <a:xfrm xmlns:a="http://schemas.openxmlformats.org/drawingml/2006/main">
          <a:off x="0" y="2056491"/>
          <a:ext cx="1254424" cy="4458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300" b="1" cap="none" dirty="0">
              <a:ln w="12700">
                <a:noFill/>
                <a:prstDash val="solid"/>
              </a:ln>
              <a:solidFill>
                <a:schemeClr val="tx1"/>
              </a:solidFill>
              <a:latin typeface="メイリオ" pitchFamily="50" charset="-128"/>
              <a:ea typeface="メイリオ" pitchFamily="50" charset="-128"/>
              <a:cs typeface="メイリオ" pitchFamily="50" charset="-128"/>
            </a:rPr>
            <a:t>Number of Client Members</a:t>
          </a:r>
        </a:p>
      </cdr:txBody>
    </cdr:sp>
  </cdr:relSizeAnchor>
</c:userShapes>
</file>

<file path=ppt/drawings/drawing3.xml><?xml version="1.0" encoding="utf-8"?>
<c:userShapes xmlns:c="http://schemas.openxmlformats.org/drawingml/2006/chart">
  <cdr:relSizeAnchor xmlns:cdr="http://schemas.openxmlformats.org/drawingml/2006/chartDrawing">
    <cdr:from>
      <cdr:x>0.07018</cdr:x>
      <cdr:y>0.94118</cdr:y>
    </cdr:from>
    <cdr:to>
      <cdr:x>0.37719</cdr:x>
      <cdr:y>1</cdr:y>
    </cdr:to>
    <cdr:sp macro="" textlink="">
      <cdr:nvSpPr>
        <cdr:cNvPr id="3" name="テキスト ボックス 2"/>
        <cdr:cNvSpPr txBox="1"/>
      </cdr:nvSpPr>
      <cdr:spPr>
        <a:xfrm xmlns:a="http://schemas.openxmlformats.org/drawingml/2006/main">
          <a:off x="576064" y="4896544"/>
          <a:ext cx="25202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0.9056</cdr:x>
      <cdr:y>0.78953</cdr:y>
    </cdr:from>
    <cdr:to>
      <cdr:x>0.93145</cdr:x>
      <cdr:y>0.9099</cdr:y>
    </cdr:to>
    <cdr:sp macro="" textlink="">
      <cdr:nvSpPr>
        <cdr:cNvPr id="2" name="正方形/長方形 1"/>
        <cdr:cNvSpPr/>
      </cdr:nvSpPr>
      <cdr:spPr>
        <a:xfrm xmlns:a="http://schemas.openxmlformats.org/drawingml/2006/main" rot="18803036">
          <a:off x="7364791" y="4297406"/>
          <a:ext cx="624052" cy="216024"/>
        </a:xfrm>
        <a:prstGeom xmlns:a="http://schemas.openxmlformats.org/drawingml/2006/main" prst="rect">
          <a:avLst/>
        </a:prstGeom>
        <a:noFill xmlns:a="http://schemas.openxmlformats.org/drawingml/2006/main"/>
        <a:ln xmlns:a="http://schemas.openxmlformats.org/drawingml/2006/main" w="254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sz="800">
              <a:solidFill>
                <a:schemeClr val="tx1"/>
              </a:solidFill>
              <a:latin typeface="メイリオ" panose="020B0604030504040204" pitchFamily="50" charset="-128"/>
              <a:ea typeface="メイリオ" panose="020B0604030504040204" pitchFamily="50" charset="-128"/>
            </a:rPr>
            <a:t>(Forecast)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2"/>
            <a:ext cx="2950375" cy="497367"/>
          </a:xfrm>
          <a:prstGeom prst="rect">
            <a:avLst/>
          </a:prstGeom>
        </p:spPr>
        <p:txBody>
          <a:bodyPr vert="horz" lIns="92107" tIns="46054" rIns="92107" bIns="46054" rtlCol="0"/>
          <a:lstStyle>
            <a:lvl1pPr algn="l" fontAlgn="auto">
              <a:spcBef>
                <a:spcPts val="0"/>
              </a:spcBef>
              <a:spcAft>
                <a:spcPts val="0"/>
              </a:spcAft>
              <a:defRPr sz="1300">
                <a:latin typeface="+mn-lt"/>
                <a:ea typeface="+mn-ea"/>
              </a:defRPr>
            </a:lvl1pPr>
          </a:lstStyle>
          <a:p>
            <a:pPr>
              <a:defRPr/>
            </a:pPr>
            <a:endParaRPr lang="ja-JP" altLang="en-US" dirty="0"/>
          </a:p>
        </p:txBody>
      </p:sp>
      <p:sp>
        <p:nvSpPr>
          <p:cNvPr id="3" name="日付プレースホルダ 2"/>
          <p:cNvSpPr>
            <a:spLocks noGrp="1"/>
          </p:cNvSpPr>
          <p:nvPr>
            <p:ph type="dt" sz="quarter" idx="1"/>
          </p:nvPr>
        </p:nvSpPr>
        <p:spPr>
          <a:xfrm>
            <a:off x="3855221" y="12"/>
            <a:ext cx="2950374" cy="497367"/>
          </a:xfrm>
          <a:prstGeom prst="rect">
            <a:avLst/>
          </a:prstGeom>
        </p:spPr>
        <p:txBody>
          <a:bodyPr vert="horz" lIns="92107" tIns="46054" rIns="92107" bIns="46054" rtlCol="0"/>
          <a:lstStyle>
            <a:lvl1pPr algn="r" fontAlgn="auto">
              <a:spcBef>
                <a:spcPts val="0"/>
              </a:spcBef>
              <a:spcAft>
                <a:spcPts val="0"/>
              </a:spcAft>
              <a:defRPr sz="1300">
                <a:latin typeface="+mn-lt"/>
                <a:ea typeface="+mn-ea"/>
              </a:defRPr>
            </a:lvl1pPr>
          </a:lstStyle>
          <a:p>
            <a:pPr>
              <a:defRPr/>
            </a:pPr>
            <a:fld id="{213A2393-437C-4A3C-871A-1B3EBAACE231}" type="datetimeFigureOut">
              <a:rPr lang="ja-JP" altLang="en-US"/>
              <a:pPr>
                <a:defRPr/>
              </a:pPr>
              <a:t>2021/2/24</a:t>
            </a:fld>
            <a:endParaRPr lang="ja-JP" altLang="en-US" dirty="0"/>
          </a:p>
        </p:txBody>
      </p:sp>
      <p:sp>
        <p:nvSpPr>
          <p:cNvPr id="4" name="フッター プレースホルダ 3"/>
          <p:cNvSpPr>
            <a:spLocks noGrp="1"/>
          </p:cNvSpPr>
          <p:nvPr>
            <p:ph type="ftr" sz="quarter" idx="2"/>
          </p:nvPr>
        </p:nvSpPr>
        <p:spPr>
          <a:xfrm>
            <a:off x="12" y="9440372"/>
            <a:ext cx="2950375" cy="497366"/>
          </a:xfrm>
          <a:prstGeom prst="rect">
            <a:avLst/>
          </a:prstGeom>
        </p:spPr>
        <p:txBody>
          <a:bodyPr vert="horz" lIns="92107" tIns="46054" rIns="92107" bIns="46054" rtlCol="0" anchor="b"/>
          <a:lstStyle>
            <a:lvl1pPr algn="l" fontAlgn="auto">
              <a:spcBef>
                <a:spcPts val="0"/>
              </a:spcBef>
              <a:spcAft>
                <a:spcPts val="0"/>
              </a:spcAft>
              <a:defRPr sz="1300">
                <a:latin typeface="+mn-lt"/>
                <a:ea typeface="+mn-ea"/>
              </a:defRPr>
            </a:lvl1pPr>
          </a:lstStyle>
          <a:p>
            <a:pPr>
              <a:defRPr/>
            </a:pPr>
            <a:endParaRPr lang="ja-JP" altLang="en-US" dirty="0"/>
          </a:p>
        </p:txBody>
      </p:sp>
      <p:sp>
        <p:nvSpPr>
          <p:cNvPr id="5" name="スライド番号プレースホルダ 4"/>
          <p:cNvSpPr>
            <a:spLocks noGrp="1"/>
          </p:cNvSpPr>
          <p:nvPr>
            <p:ph type="sldNum" sz="quarter" idx="3"/>
          </p:nvPr>
        </p:nvSpPr>
        <p:spPr>
          <a:xfrm>
            <a:off x="3855221" y="9440372"/>
            <a:ext cx="2950374" cy="497366"/>
          </a:xfrm>
          <a:prstGeom prst="rect">
            <a:avLst/>
          </a:prstGeom>
        </p:spPr>
        <p:txBody>
          <a:bodyPr vert="horz" lIns="92107" tIns="46054" rIns="92107" bIns="46054" rtlCol="0" anchor="b"/>
          <a:lstStyle>
            <a:lvl1pPr algn="r" fontAlgn="auto">
              <a:spcBef>
                <a:spcPts val="0"/>
              </a:spcBef>
              <a:spcAft>
                <a:spcPts val="0"/>
              </a:spcAft>
              <a:defRPr sz="1300">
                <a:latin typeface="+mn-lt"/>
                <a:ea typeface="+mn-ea"/>
              </a:defRPr>
            </a:lvl1pPr>
          </a:lstStyle>
          <a:p>
            <a:pPr>
              <a:defRPr/>
            </a:pPr>
            <a:fld id="{C88FB61F-CD77-45DE-A133-63EE5774414A}" type="slidenum">
              <a:rPr lang="ja-JP" altLang="en-US"/>
              <a:pPr>
                <a:defRPr/>
              </a:pPr>
              <a:t>‹#›</a:t>
            </a:fld>
            <a:endParaRPr lang="ja-JP" altLang="en-US" dirty="0"/>
          </a:p>
        </p:txBody>
      </p:sp>
    </p:spTree>
    <p:extLst>
      <p:ext uri="{BB962C8B-B14F-4D97-AF65-F5344CB8AC3E}">
        <p14:creationId xmlns:p14="http://schemas.microsoft.com/office/powerpoint/2010/main" val="754863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2"/>
            <a:ext cx="2950375" cy="497367"/>
          </a:xfrm>
          <a:prstGeom prst="rect">
            <a:avLst/>
          </a:prstGeom>
        </p:spPr>
        <p:txBody>
          <a:bodyPr vert="horz" lIns="92107" tIns="46054" rIns="92107" bIns="46054" rtlCol="0"/>
          <a:lstStyle>
            <a:lvl1pPr algn="l" fontAlgn="auto">
              <a:spcBef>
                <a:spcPts val="0"/>
              </a:spcBef>
              <a:spcAft>
                <a:spcPts val="0"/>
              </a:spcAft>
              <a:defRPr sz="13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855221" y="12"/>
            <a:ext cx="2950374" cy="497367"/>
          </a:xfrm>
          <a:prstGeom prst="rect">
            <a:avLst/>
          </a:prstGeom>
        </p:spPr>
        <p:txBody>
          <a:bodyPr vert="horz" lIns="92107" tIns="46054" rIns="92107" bIns="46054" rtlCol="0"/>
          <a:lstStyle>
            <a:lvl1pPr algn="r" fontAlgn="auto">
              <a:spcBef>
                <a:spcPts val="0"/>
              </a:spcBef>
              <a:spcAft>
                <a:spcPts val="0"/>
              </a:spcAft>
              <a:defRPr sz="1300">
                <a:latin typeface="+mn-lt"/>
                <a:ea typeface="+mn-ea"/>
              </a:defRPr>
            </a:lvl1pPr>
          </a:lstStyle>
          <a:p>
            <a:pPr>
              <a:defRPr/>
            </a:pPr>
            <a:fld id="{B2B8D860-82AE-4C6C-966B-2FCE529E082E}" type="datetimeFigureOut">
              <a:rPr lang="ja-JP" altLang="en-US"/>
              <a:pPr>
                <a:defRPr/>
              </a:pPr>
              <a:t>2021/2/24</a:t>
            </a:fld>
            <a:endParaRPr lang="ja-JP" altLang="en-US" dirty="0"/>
          </a:p>
        </p:txBody>
      </p:sp>
      <p:sp>
        <p:nvSpPr>
          <p:cNvPr id="4" name="スライド イメージ プレースホルダ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2107" tIns="46054" rIns="92107" bIns="46054" rtlCol="0" anchor="ctr"/>
          <a:lstStyle/>
          <a:p>
            <a:pPr lvl="0"/>
            <a:endParaRPr lang="ja-JP" altLang="en-US" noProof="0" dirty="0"/>
          </a:p>
        </p:txBody>
      </p:sp>
      <p:sp>
        <p:nvSpPr>
          <p:cNvPr id="5" name="ノート プレースホルダ 4"/>
          <p:cNvSpPr>
            <a:spLocks noGrp="1"/>
          </p:cNvSpPr>
          <p:nvPr>
            <p:ph type="body" sz="quarter" idx="3"/>
          </p:nvPr>
        </p:nvSpPr>
        <p:spPr>
          <a:xfrm>
            <a:off x="680244" y="4720986"/>
            <a:ext cx="5446722" cy="4473102"/>
          </a:xfrm>
          <a:prstGeom prst="rect">
            <a:avLst/>
          </a:prstGeom>
        </p:spPr>
        <p:txBody>
          <a:bodyPr vert="horz" lIns="92107" tIns="46054" rIns="92107" bIns="4605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2" y="9440372"/>
            <a:ext cx="2950375" cy="497366"/>
          </a:xfrm>
          <a:prstGeom prst="rect">
            <a:avLst/>
          </a:prstGeom>
        </p:spPr>
        <p:txBody>
          <a:bodyPr vert="horz" lIns="92107" tIns="46054" rIns="92107" bIns="46054" rtlCol="0" anchor="b"/>
          <a:lstStyle>
            <a:lvl1pPr algn="l" fontAlgn="auto">
              <a:spcBef>
                <a:spcPts val="0"/>
              </a:spcBef>
              <a:spcAft>
                <a:spcPts val="0"/>
              </a:spcAft>
              <a:defRPr sz="13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855221" y="9440372"/>
            <a:ext cx="2950374" cy="497366"/>
          </a:xfrm>
          <a:prstGeom prst="rect">
            <a:avLst/>
          </a:prstGeom>
        </p:spPr>
        <p:txBody>
          <a:bodyPr vert="horz" lIns="92107" tIns="46054" rIns="92107" bIns="46054" rtlCol="0" anchor="b"/>
          <a:lstStyle>
            <a:lvl1pPr algn="r" fontAlgn="auto">
              <a:spcBef>
                <a:spcPts val="0"/>
              </a:spcBef>
              <a:spcAft>
                <a:spcPts val="0"/>
              </a:spcAft>
              <a:defRPr sz="1300">
                <a:latin typeface="+mn-lt"/>
                <a:ea typeface="+mn-ea"/>
              </a:defRPr>
            </a:lvl1pPr>
          </a:lstStyle>
          <a:p>
            <a:pPr>
              <a:defRPr/>
            </a:pPr>
            <a:fld id="{8D9EE1D0-36CD-47C1-BFB2-CF40DB6E42E7}" type="slidenum">
              <a:rPr lang="ja-JP" altLang="en-US"/>
              <a:pPr>
                <a:defRPr/>
              </a:pPr>
              <a:t>‹#›</a:t>
            </a:fld>
            <a:endParaRPr lang="ja-JP" altLang="en-US" dirty="0"/>
          </a:p>
        </p:txBody>
      </p:sp>
    </p:spTree>
    <p:extLst>
      <p:ext uri="{BB962C8B-B14F-4D97-AF65-F5344CB8AC3E}">
        <p14:creationId xmlns:p14="http://schemas.microsoft.com/office/powerpoint/2010/main" val="8556050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5844"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6C11B-CA4B-407D-B146-69D444B828B6}" type="slidenum">
              <a:rPr lang="ja-JP" altLang="en-US" smtClean="0"/>
              <a:pPr fontAlgn="base">
                <a:spcBef>
                  <a:spcPct val="0"/>
                </a:spcBef>
                <a:spcAft>
                  <a:spcPct val="0"/>
                </a:spcAft>
                <a:defRPr/>
              </a:pPr>
              <a:t>1</a:t>
            </a:fld>
            <a:endParaRPr lang="ja-JP" altLang="en-US" dirty="0"/>
          </a:p>
        </p:txBody>
      </p:sp>
    </p:spTree>
    <p:extLst>
      <p:ext uri="{BB962C8B-B14F-4D97-AF65-F5344CB8AC3E}">
        <p14:creationId xmlns:p14="http://schemas.microsoft.com/office/powerpoint/2010/main" val="384164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9EE1D0-36CD-47C1-BFB2-CF40DB6E42E7}" type="slidenum">
              <a:rPr lang="ja-JP" altLang="en-US" smtClean="0"/>
              <a:pPr>
                <a:defRPr/>
              </a:pPr>
              <a:t>2</a:t>
            </a:fld>
            <a:endParaRPr lang="ja-JP" altLang="en-US" dirty="0"/>
          </a:p>
        </p:txBody>
      </p:sp>
    </p:spTree>
    <p:extLst>
      <p:ext uri="{BB962C8B-B14F-4D97-AF65-F5344CB8AC3E}">
        <p14:creationId xmlns:p14="http://schemas.microsoft.com/office/powerpoint/2010/main" val="202397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D9EE1D0-36CD-47C1-BFB2-CF40DB6E42E7}" type="slidenum">
              <a:rPr lang="ja-JP" altLang="en-US" smtClean="0"/>
              <a:pPr>
                <a:defRPr/>
              </a:pPr>
              <a:t>27</a:t>
            </a:fld>
            <a:endParaRPr lang="ja-JP" altLang="en-US" dirty="0"/>
          </a:p>
        </p:txBody>
      </p:sp>
    </p:spTree>
    <p:extLst>
      <p:ext uri="{BB962C8B-B14F-4D97-AF65-F5344CB8AC3E}">
        <p14:creationId xmlns:p14="http://schemas.microsoft.com/office/powerpoint/2010/main" val="414265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Picture 2" descr="C:\Users\wakimoto.ML-TKY\Desktop\News release用写真\ロゴ\(6)自動車無し・文字大・URLあり日.png"/>
          <p:cNvPicPr>
            <a:picLocks noChangeAspect="1" noChangeArrowheads="1"/>
          </p:cNvPicPr>
          <p:nvPr userDrawn="1"/>
        </p:nvPicPr>
        <p:blipFill>
          <a:blip r:embed="rId2" cstate="print"/>
          <a:srcRect/>
          <a:stretch>
            <a:fillRect/>
          </a:stretch>
        </p:blipFill>
        <p:spPr bwMode="auto">
          <a:xfrm>
            <a:off x="1008063" y="1844675"/>
            <a:ext cx="1971675" cy="506413"/>
          </a:xfrm>
          <a:prstGeom prst="rect">
            <a:avLst/>
          </a:prstGeom>
          <a:noFill/>
          <a:ln w="9525">
            <a:noFill/>
            <a:miter lim="800000"/>
            <a:headEnd/>
            <a:tailEnd/>
          </a:ln>
        </p:spPr>
      </p:pic>
      <p:sp>
        <p:nvSpPr>
          <p:cNvPr id="8" name="テキスト ボックス 7"/>
          <p:cNvSpPr txBox="1"/>
          <p:nvPr userDrawn="1"/>
        </p:nvSpPr>
        <p:spPr>
          <a:xfrm>
            <a:off x="971550" y="5846763"/>
            <a:ext cx="3960813" cy="246062"/>
          </a:xfrm>
          <a:prstGeom prst="rect">
            <a:avLst/>
          </a:prstGeom>
          <a:noFill/>
        </p:spPr>
        <p:txBody>
          <a:bodyPr>
            <a:spAutoFit/>
          </a:bodyPr>
          <a:lstStyle/>
          <a:p>
            <a:pPr fontAlgn="auto">
              <a:spcBef>
                <a:spcPts val="0"/>
              </a:spcBef>
              <a:spcAft>
                <a:spcPts val="0"/>
              </a:spcAft>
              <a:defRPr/>
            </a:pPr>
            <a:r>
              <a:rPr lang="en-US" altLang="ja-JP" sz="10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Copyright ©</a:t>
            </a:r>
            <a:r>
              <a:rPr lang="ja-JP" altLang="en-US" sz="10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 </a:t>
            </a:r>
            <a:r>
              <a:rPr lang="en-US" altLang="ja-JP" sz="10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2021 MarkLines Co., Ltd. All Rights Reserved</a:t>
            </a:r>
            <a:endParaRPr lang="ja-JP" altLang="en-US" sz="1000"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 name="サブタイトル 2"/>
          <p:cNvSpPr>
            <a:spLocks noGrp="1"/>
          </p:cNvSpPr>
          <p:nvPr>
            <p:ph type="subTitle" idx="1"/>
          </p:nvPr>
        </p:nvSpPr>
        <p:spPr>
          <a:xfrm>
            <a:off x="971600" y="5559043"/>
            <a:ext cx="2624336" cy="288032"/>
          </a:xfrm>
        </p:spPr>
        <p:txBody>
          <a:bodyPr>
            <a:normAutofit/>
          </a:bodyPr>
          <a:lstStyle>
            <a:lvl1pPr marL="0" indent="0" algn="l">
              <a:buNone/>
              <a:defRPr sz="1200">
                <a:solidFill>
                  <a:schemeClr val="tx1">
                    <a:tint val="75000"/>
                  </a:schemeClr>
                </a:solidFill>
                <a:latin typeface="メイリオ" panose="020B0604030504040204" pitchFamily="50" charset="-128"/>
                <a:ea typeface="メイリオ" panose="020B0604030504040204" pitchFamily="50"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7" name="タイトル 6"/>
          <p:cNvSpPr>
            <a:spLocks noGrp="1"/>
          </p:cNvSpPr>
          <p:nvPr>
            <p:ph type="title"/>
          </p:nvPr>
        </p:nvSpPr>
        <p:spPr>
          <a:xfrm>
            <a:off x="5148064" y="2981017"/>
            <a:ext cx="3995936" cy="556278"/>
          </a:xfrm>
          <a:solidFill>
            <a:srgbClr val="0070C0"/>
          </a:solidFill>
        </p:spPr>
        <p:txBody>
          <a:bodyPr lIns="180000">
            <a:normAutofit/>
          </a:bodyPr>
          <a:lstStyle>
            <a:lvl1pPr algn="l">
              <a:defRPr sz="2000" b="1">
                <a:solidFill>
                  <a:schemeClr val="bg1"/>
                </a:solidFill>
                <a:latin typeface="メイリオ" pitchFamily="50" charset="-128"/>
                <a:ea typeface="メイリオ" pitchFamily="50" charset="-128"/>
                <a:cs typeface="Arial" panose="020B0604020202020204" pitchFamily="34" charset="0"/>
              </a:defRPr>
            </a:lvl1pPr>
          </a:lstStyle>
          <a:p>
            <a:r>
              <a:rPr lang="ja-JP" altLang="en-US" dirty="0"/>
              <a:t>マスター タイトルの書式設定</a:t>
            </a:r>
          </a:p>
        </p:txBody>
      </p:sp>
      <p:sp>
        <p:nvSpPr>
          <p:cNvPr id="10" name="タイトル 1">
            <a:extLst>
              <a:ext uri="{FF2B5EF4-FFF2-40B4-BE49-F238E27FC236}">
                <a16:creationId xmlns:a16="http://schemas.microsoft.com/office/drawing/2014/main" id="{1C1F440A-C1DF-4885-8A0C-A5E2851313D7}"/>
              </a:ext>
            </a:extLst>
          </p:cNvPr>
          <p:cNvSpPr txBox="1">
            <a:spLocks/>
          </p:cNvSpPr>
          <p:nvPr userDrawn="1"/>
        </p:nvSpPr>
        <p:spPr>
          <a:xfrm>
            <a:off x="683568" y="2943350"/>
            <a:ext cx="4848225" cy="1063625"/>
          </a:xfrm>
          <a:prstGeom prst="rect">
            <a:avLst/>
          </a:prstGeom>
        </p:spPr>
        <p:txBody>
          <a:bodyPr lIns="36000" tIns="36000" rIns="36000" bIns="36000" anchor="ctr"/>
          <a:lstStyle>
            <a:lvl1pPr algn="l" defTabSz="914400" rtl="0" eaLnBrk="1" latinLnBrk="0" hangingPunct="1">
              <a:spcBef>
                <a:spcPct val="0"/>
              </a:spcBef>
              <a:buNone/>
              <a:defRPr kumimoji="1" sz="2400" b="0" kern="1200">
                <a:solidFill>
                  <a:schemeClr val="tx1"/>
                </a:solidFill>
                <a:effectLst/>
                <a:latin typeface="ヒラギノ角ゴ7" panose="020B0700000000000000" pitchFamily="50" charset="-128"/>
                <a:ea typeface="ヒラギノ角ゴ7" panose="020B0700000000000000" pitchFamily="50" charset="-128"/>
                <a:cs typeface="+mj-cs"/>
              </a:defRPr>
            </a:lvl1pPr>
          </a:lstStyle>
          <a:p>
            <a:pPr fontAlgn="auto">
              <a:spcAft>
                <a:spcPts val="0"/>
              </a:spcAft>
              <a:defRPr/>
            </a:pPr>
            <a:r>
              <a:rPr lang="en-US" altLang="ja-JP" sz="4400" dirty="0">
                <a:solidFill>
                  <a:srgbClr val="0070C0"/>
                </a:solidFill>
                <a:latin typeface="メイリオ" pitchFamily="50" charset="-128"/>
                <a:ea typeface="メイリオ" pitchFamily="50" charset="-128"/>
                <a:cs typeface="メイリオ" pitchFamily="50" charset="-128"/>
              </a:rPr>
              <a:t>Financial Results</a:t>
            </a:r>
          </a:p>
          <a:p>
            <a:pPr fontAlgn="auto">
              <a:spcAft>
                <a:spcPts val="0"/>
              </a:spcAft>
              <a:defRPr/>
            </a:pPr>
            <a:r>
              <a:rPr lang="en-US" altLang="ja-JP" sz="2000" dirty="0">
                <a:solidFill>
                  <a:srgbClr val="0070C0"/>
                </a:solidFill>
                <a:latin typeface="メイリオ" pitchFamily="50" charset="-128"/>
                <a:ea typeface="メイリオ" pitchFamily="50" charset="-128"/>
                <a:cs typeface="メイリオ" pitchFamily="50" charset="-128"/>
              </a:rPr>
              <a:t>Briefing Materials</a:t>
            </a:r>
            <a:endParaRPr lang="ja-JP" altLang="en-US" sz="2000" dirty="0">
              <a:solidFill>
                <a:srgbClr val="0070C0"/>
              </a:solidFill>
              <a:latin typeface="メイリオ" pitchFamily="50" charset="-128"/>
              <a:ea typeface="メイリオ" pitchFamily="50" charset="-128"/>
              <a:cs typeface="メイリオ" pitchFamily="50" charset="-128"/>
            </a:endParaRPr>
          </a:p>
        </p:txBody>
      </p:sp>
      <p:sp>
        <p:nvSpPr>
          <p:cNvPr id="11" name="タイトル 1">
            <a:extLst>
              <a:ext uri="{FF2B5EF4-FFF2-40B4-BE49-F238E27FC236}">
                <a16:creationId xmlns:a16="http://schemas.microsoft.com/office/drawing/2014/main" id="{99CDF202-7AD1-4DA4-B357-4D016D2ECB09}"/>
              </a:ext>
            </a:extLst>
          </p:cNvPr>
          <p:cNvSpPr txBox="1">
            <a:spLocks/>
          </p:cNvSpPr>
          <p:nvPr userDrawn="1"/>
        </p:nvSpPr>
        <p:spPr>
          <a:xfrm>
            <a:off x="683568" y="1844825"/>
            <a:ext cx="3336925" cy="2232247"/>
          </a:xfrm>
          <a:prstGeom prst="rect">
            <a:avLst/>
          </a:prstGeom>
        </p:spPr>
        <p:txBody>
          <a:bodyPr lIns="36000" tIns="36000" rIns="36000" bIns="36000" anchor="ctr"/>
          <a:lstStyle>
            <a:lvl1pPr algn="l" defTabSz="914400" rtl="0" eaLnBrk="1" latinLnBrk="0" hangingPunct="1">
              <a:spcBef>
                <a:spcPct val="0"/>
              </a:spcBef>
              <a:buNone/>
              <a:defRPr kumimoji="1" sz="2400" b="0" kern="1200">
                <a:solidFill>
                  <a:schemeClr val="tx1"/>
                </a:solidFill>
                <a:effectLst/>
                <a:latin typeface="ヒラギノ角ゴ7" panose="020B0700000000000000" pitchFamily="50" charset="-128"/>
                <a:ea typeface="ヒラギノ角ゴ7" panose="020B0700000000000000" pitchFamily="50" charset="-128"/>
                <a:cs typeface="+mj-cs"/>
              </a:defRPr>
            </a:lvl1p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ja-JP" sz="2200" dirty="0" err="1">
                <a:solidFill>
                  <a:srgbClr val="0070C0"/>
                </a:solidFill>
                <a:latin typeface="メイリオ" pitchFamily="50" charset="-128"/>
                <a:ea typeface="メイリオ" pitchFamily="50" charset="-128"/>
                <a:cs typeface="メイリオ" pitchFamily="50" charset="-128"/>
              </a:rPr>
              <a:t>MarkLines</a:t>
            </a:r>
            <a:r>
              <a:rPr lang="en-US" altLang="ja-JP" sz="2200" dirty="0">
                <a:solidFill>
                  <a:srgbClr val="0070C0"/>
                </a:solidFill>
                <a:latin typeface="メイリオ" pitchFamily="50" charset="-128"/>
                <a:ea typeface="メイリオ" pitchFamily="50" charset="-128"/>
                <a:cs typeface="メイリオ" pitchFamily="50" charset="-128"/>
              </a:rPr>
              <a:t> Co., Ltd.</a:t>
            </a:r>
          </a:p>
          <a:p>
            <a:pPr marL="0" marR="0" indent="0" algn="l" defTabSz="914400" rtl="0" eaLnBrk="1" fontAlgn="auto" latinLnBrk="0" hangingPunct="1">
              <a:lnSpc>
                <a:spcPct val="100000"/>
              </a:lnSpc>
              <a:spcBef>
                <a:spcPct val="0"/>
              </a:spcBef>
              <a:spcAft>
                <a:spcPts val="0"/>
              </a:spcAft>
              <a:buClrTx/>
              <a:buSzTx/>
              <a:buFontTx/>
              <a:buNone/>
              <a:tabLst/>
              <a:defRPr/>
            </a:pPr>
            <a:endParaRPr lang="ja-JP" altLang="en-US" sz="2200" dirty="0">
              <a:solidFill>
                <a:srgbClr val="0070C0"/>
              </a:solidFill>
              <a:latin typeface="メイリオ" pitchFamily="50" charset="-128"/>
              <a:ea typeface="メイリオ" pitchFamily="50" charset="-128"/>
              <a:cs typeface="メイリオ" pitchFamily="50"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6" name="Picture 2" descr="C:\Users\wakimoto.ML-TKY\Desktop\News release用写真\ロゴ\(6)自動車無し・文字大・URLあり日.png"/>
          <p:cNvPicPr>
            <a:picLocks noChangeAspect="1" noChangeArrowheads="1"/>
          </p:cNvPicPr>
          <p:nvPr userDrawn="1"/>
        </p:nvPicPr>
        <p:blipFill>
          <a:blip r:embed="rId2" cstate="print"/>
          <a:srcRect/>
          <a:stretch>
            <a:fillRect/>
          </a:stretch>
        </p:blipFill>
        <p:spPr bwMode="auto">
          <a:xfrm>
            <a:off x="395288" y="6354763"/>
            <a:ext cx="1225550" cy="314325"/>
          </a:xfrm>
          <a:prstGeom prst="rect">
            <a:avLst/>
          </a:prstGeom>
          <a:noFill/>
          <a:ln w="9525">
            <a:noFill/>
            <a:miter lim="800000"/>
            <a:headEnd/>
            <a:tailEnd/>
          </a:ln>
        </p:spPr>
      </p:pic>
      <p:sp>
        <p:nvSpPr>
          <p:cNvPr id="7" name="テキスト ボックス 6"/>
          <p:cNvSpPr txBox="1"/>
          <p:nvPr userDrawn="1"/>
        </p:nvSpPr>
        <p:spPr>
          <a:xfrm>
            <a:off x="1692275" y="6423025"/>
            <a:ext cx="3455988" cy="215444"/>
          </a:xfrm>
          <a:prstGeom prst="rect">
            <a:avLst/>
          </a:prstGeom>
          <a:noFill/>
        </p:spPr>
        <p:txBody>
          <a:bodyPr>
            <a:spAutoFit/>
          </a:bodyPr>
          <a:lstStyle/>
          <a:p>
            <a:pPr fontAlgn="auto">
              <a:spcBef>
                <a:spcPts val="0"/>
              </a:spcBef>
              <a:spcAft>
                <a:spcPts val="0"/>
              </a:spcAft>
              <a:defRPr/>
            </a:pP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Copyright ©</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 </a:t>
            </a: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2021 MarkLines Co., Ltd. All Rights Reserved</a:t>
            </a:r>
            <a:endPar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8" name="直線コネクタ 7"/>
          <p:cNvCxnSpPr/>
          <p:nvPr userDrawn="1"/>
        </p:nvCxnSpPr>
        <p:spPr>
          <a:xfrm>
            <a:off x="468313" y="765175"/>
            <a:ext cx="8207375" cy="0"/>
          </a:xfrm>
          <a:prstGeom prst="line">
            <a:avLst/>
          </a:prstGeom>
          <a:ln w="127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346646"/>
            <a:ext cx="8229600" cy="418058"/>
          </a:xfrm>
        </p:spPr>
        <p:txBody>
          <a:bodyPr>
            <a:normAutofit/>
          </a:bodyPr>
          <a:lstStyle>
            <a:lvl1pPr algn="l">
              <a:defRPr sz="2400" b="0" baseline="0">
                <a:solidFill>
                  <a:schemeClr val="tx1"/>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5" name="コンテンツ プレースホルダー 4"/>
          <p:cNvSpPr>
            <a:spLocks noGrp="1"/>
          </p:cNvSpPr>
          <p:nvPr>
            <p:ph sz="quarter" idx="13"/>
          </p:nvPr>
        </p:nvSpPr>
        <p:spPr>
          <a:xfrm>
            <a:off x="755576" y="3501231"/>
            <a:ext cx="7632848" cy="2232025"/>
          </a:xfrm>
        </p:spPr>
        <p:txBody>
          <a:bodyPr>
            <a:noAutofit/>
          </a:bodyPr>
          <a:lstStyle>
            <a:lvl1pPr marL="266700" indent="-266700" algn="just" defTabSz="180975">
              <a:lnSpc>
                <a:spcPct val="100000"/>
              </a:lnSpc>
              <a:spcBef>
                <a:spcPts val="0"/>
              </a:spcBef>
              <a:spcAft>
                <a:spcPts val="1200"/>
              </a:spcAft>
              <a:buClrTx/>
              <a:buFont typeface="Wingdings" panose="05000000000000000000" pitchFamily="2" charset="2"/>
              <a:buChar char=""/>
              <a:defRPr sz="1800"/>
            </a:lvl1pPr>
            <a:lvl2pPr marL="432000" indent="-230400" algn="just">
              <a:lnSpc>
                <a:spcPct val="100000"/>
              </a:lnSpc>
              <a:spcBef>
                <a:spcPts val="0"/>
              </a:spcBef>
              <a:spcAft>
                <a:spcPts val="1200"/>
              </a:spcAft>
              <a:buClrTx/>
              <a:buFont typeface="Wingdings" panose="05000000000000000000" pitchFamily="2" charset="2"/>
              <a:buChar char=""/>
              <a:tabLst/>
              <a:defRPr sz="1800"/>
            </a:lvl2pPr>
            <a:lvl3pPr marL="612000" indent="-228600" algn="just">
              <a:lnSpc>
                <a:spcPct val="100000"/>
              </a:lnSpc>
              <a:spcBef>
                <a:spcPts val="0"/>
              </a:spcBef>
              <a:spcAft>
                <a:spcPts val="1200"/>
              </a:spcAft>
              <a:buClrTx/>
              <a:buFont typeface="Wingdings" panose="05000000000000000000" pitchFamily="2" charset="2"/>
              <a:buChar char=""/>
              <a:defRPr sz="1800"/>
            </a:lvl3pPr>
            <a:lvl4pPr marL="792000" indent="-228600" algn="just">
              <a:lnSpc>
                <a:spcPct val="100000"/>
              </a:lnSpc>
              <a:spcBef>
                <a:spcPts val="0"/>
              </a:spcBef>
              <a:spcAft>
                <a:spcPts val="1200"/>
              </a:spcAft>
              <a:buClrTx/>
              <a:buFont typeface="Wingdings" panose="05000000000000000000" pitchFamily="2" charset="2"/>
              <a:buChar char=""/>
              <a:defRPr sz="1800"/>
            </a:lvl4pPr>
            <a:lvl5pPr marL="972000" indent="-228600" algn="just">
              <a:lnSpc>
                <a:spcPct val="100000"/>
              </a:lnSpc>
              <a:spcBef>
                <a:spcPts val="0"/>
              </a:spcBef>
              <a:spcAft>
                <a:spcPts val="1200"/>
              </a:spcAft>
              <a:buClrTx/>
              <a:buFont typeface="Wingdings" panose="05000000000000000000" pitchFamily="2" charset="2"/>
              <a:buChar char=""/>
              <a:defRPr sz="18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 name="テキスト プレースホルダー 13"/>
          <p:cNvSpPr>
            <a:spLocks noGrp="1"/>
          </p:cNvSpPr>
          <p:nvPr>
            <p:ph type="body" sz="quarter" idx="14"/>
          </p:nvPr>
        </p:nvSpPr>
        <p:spPr>
          <a:xfrm>
            <a:off x="467544" y="1052736"/>
            <a:ext cx="8209360" cy="523220"/>
          </a:xfrm>
        </p:spPr>
        <p:txBody>
          <a:bodyPr lIns="0" anchor="ctr">
            <a:noAutofit/>
          </a:bodyPr>
          <a:lstStyle>
            <a:lvl1pPr marL="357188" indent="-357188" algn="l">
              <a:spcBef>
                <a:spcPts val="0"/>
              </a:spcBef>
              <a:buClr>
                <a:srgbClr val="0070C0"/>
              </a:buClr>
              <a:buFont typeface="メイリオ" panose="020B0604030504040204" pitchFamily="50" charset="-128"/>
              <a:buChar char="▎"/>
              <a:tabLst/>
              <a:defRPr sz="2800" b="1">
                <a:solidFill>
                  <a:schemeClr val="tx1">
                    <a:lumMod val="85000"/>
                    <a:lumOff val="15000"/>
                  </a:schemeClr>
                </a:solidFill>
                <a:latin typeface="メイリオ" panose="020B0604030504040204" pitchFamily="50" charset="-128"/>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a:t>
            </a:r>
          </a:p>
        </p:txBody>
      </p:sp>
      <p:sp>
        <p:nvSpPr>
          <p:cNvPr id="15" name="テキスト プレースホルダー 13"/>
          <p:cNvSpPr>
            <a:spLocks noGrp="1"/>
          </p:cNvSpPr>
          <p:nvPr>
            <p:ph type="body" sz="quarter" idx="15"/>
          </p:nvPr>
        </p:nvSpPr>
        <p:spPr>
          <a:xfrm>
            <a:off x="755577" y="1916832"/>
            <a:ext cx="7632848" cy="1152128"/>
          </a:xfrm>
        </p:spPr>
        <p:txBody>
          <a:bodyPr>
            <a:noAutofit/>
          </a:bodyPr>
          <a:lstStyle>
            <a:lvl1pPr marL="0" indent="0">
              <a:spcBef>
                <a:spcPts val="0"/>
              </a:spcBef>
              <a:spcAft>
                <a:spcPts val="600"/>
              </a:spcAft>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a:t>
            </a:r>
          </a:p>
        </p:txBody>
      </p:sp>
      <p:sp>
        <p:nvSpPr>
          <p:cNvPr id="9" name="スライド番号プレースホルダー 5"/>
          <p:cNvSpPr>
            <a:spLocks noGrp="1" noChangeAspect="1"/>
          </p:cNvSpPr>
          <p:nvPr>
            <p:ph type="sldNum" sz="quarter" idx="16"/>
          </p:nvPr>
        </p:nvSpPr>
        <p:spPr>
          <a:xfrm>
            <a:off x="8640000" y="6480000"/>
            <a:ext cx="288031" cy="288031"/>
          </a:xfrm>
          <a:prstGeom prst="roundRect">
            <a:avLst/>
          </a:prstGeom>
          <a:solidFill>
            <a:srgbClr val="0070C0"/>
          </a:solidFill>
        </p:spPr>
        <p:txBody>
          <a:bodyPr wrap="none" anchor="ctr">
            <a:noAutofit/>
          </a:bodyPr>
          <a:lstStyle>
            <a:lvl1pPr algn="ctr" fontAlgn="auto">
              <a:spcBef>
                <a:spcPts val="0"/>
              </a:spcBef>
              <a:spcAft>
                <a:spcPts val="0"/>
              </a:spcAft>
              <a:defRPr sz="1600">
                <a:solidFill>
                  <a:schemeClr val="bg1"/>
                </a:solidFill>
                <a:latin typeface="Arial" panose="020B0604020202020204" pitchFamily="34" charset="0"/>
                <a:ea typeface="+mn-ea"/>
                <a:cs typeface="Arial" panose="020B0604020202020204" pitchFamily="34" charset="0"/>
              </a:defRPr>
            </a:lvl1pPr>
          </a:lstStyle>
          <a:p>
            <a:pPr>
              <a:defRPr/>
            </a:pPr>
            <a:fld id="{13AA114E-4709-48E6-8522-F70C0507842B}"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3" name="Picture 2" descr="C:\Users\wakimoto.ML-TKY\Desktop\News release用写真\ロゴ\(6)自動車無し・文字大・URLあり日.png"/>
          <p:cNvPicPr>
            <a:picLocks noChangeAspect="1" noChangeArrowheads="1"/>
          </p:cNvPicPr>
          <p:nvPr userDrawn="1"/>
        </p:nvPicPr>
        <p:blipFill>
          <a:blip r:embed="rId2" cstate="print"/>
          <a:srcRect/>
          <a:stretch>
            <a:fillRect/>
          </a:stretch>
        </p:blipFill>
        <p:spPr bwMode="auto">
          <a:xfrm>
            <a:off x="395288" y="6354763"/>
            <a:ext cx="1225550" cy="314325"/>
          </a:xfrm>
          <a:prstGeom prst="rect">
            <a:avLst/>
          </a:prstGeom>
          <a:noFill/>
          <a:ln w="9525">
            <a:noFill/>
            <a:miter lim="800000"/>
            <a:headEnd/>
            <a:tailEnd/>
          </a:ln>
        </p:spPr>
      </p:pic>
      <p:sp>
        <p:nvSpPr>
          <p:cNvPr id="4" name="テキスト ボックス 3"/>
          <p:cNvSpPr txBox="1"/>
          <p:nvPr userDrawn="1"/>
        </p:nvSpPr>
        <p:spPr>
          <a:xfrm>
            <a:off x="1692275" y="6423025"/>
            <a:ext cx="3455988" cy="215900"/>
          </a:xfrm>
          <a:prstGeom prst="rect">
            <a:avLst/>
          </a:prstGeom>
          <a:noFill/>
        </p:spPr>
        <p:txBody>
          <a:bodyPr>
            <a:spAutoFit/>
          </a:bodyPr>
          <a:lstStyle/>
          <a:p>
            <a:pPr fontAlgn="auto">
              <a:spcBef>
                <a:spcPts val="0"/>
              </a:spcBef>
              <a:spcAft>
                <a:spcPts val="0"/>
              </a:spcAft>
              <a:defRPr/>
            </a:pP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Copyright ©</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 </a:t>
            </a: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2021 MarkLines Co., Ltd. All Rights Reserved</a:t>
            </a:r>
            <a:endPar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タイトル 1"/>
          <p:cNvSpPr>
            <a:spLocks noGrp="1"/>
          </p:cNvSpPr>
          <p:nvPr>
            <p:ph type="title"/>
          </p:nvPr>
        </p:nvSpPr>
        <p:spPr>
          <a:xfrm>
            <a:off x="0" y="2924944"/>
            <a:ext cx="9144000" cy="576064"/>
          </a:xfrm>
        </p:spPr>
        <p:txBody>
          <a:bodyPr>
            <a:noAutofit/>
          </a:bodyPr>
          <a:lstStyle>
            <a:lvl1pPr algn="ctr">
              <a:defRPr sz="3200" b="0" cap="all">
                <a:solidFill>
                  <a:schemeClr val="tx1"/>
                </a:solidFill>
                <a:latin typeface="メイリオ" pitchFamily="50" charset="-128"/>
                <a:ea typeface="メイリオ" pitchFamily="50" charset="-128"/>
              </a:defRPr>
            </a:lvl1pPr>
          </a:lstStyle>
          <a:p>
            <a:r>
              <a:rPr lang="ja-JP" altLang="en-US" dirty="0"/>
              <a:t>マスター タイトルの書式設定</a:t>
            </a:r>
          </a:p>
        </p:txBody>
      </p:sp>
      <p:sp>
        <p:nvSpPr>
          <p:cNvPr id="5" name="スライド番号プレースホルダー 5"/>
          <p:cNvSpPr>
            <a:spLocks noGrp="1" noChangeAspect="1"/>
          </p:cNvSpPr>
          <p:nvPr>
            <p:ph type="sldNum" sz="quarter" idx="10"/>
          </p:nvPr>
        </p:nvSpPr>
        <p:spPr>
          <a:xfrm>
            <a:off x="8640000" y="6480000"/>
            <a:ext cx="288032" cy="288032"/>
          </a:xfrm>
          <a:prstGeom prst="roundRect">
            <a:avLst/>
          </a:prstGeom>
          <a:solidFill>
            <a:srgbClr val="0070C0"/>
          </a:solidFill>
        </p:spPr>
        <p:txBody>
          <a:bodyPr wrap="none" anchor="ctr"/>
          <a:lstStyle>
            <a:lvl1pPr algn="ctr" fontAlgn="auto">
              <a:spcBef>
                <a:spcPts val="0"/>
              </a:spcBef>
              <a:spcAft>
                <a:spcPts val="0"/>
              </a:spcAft>
              <a:defRPr sz="1600">
                <a:solidFill>
                  <a:schemeClr val="bg1"/>
                </a:solidFill>
                <a:latin typeface="Arial" panose="020B0604020202020204" pitchFamily="34" charset="0"/>
                <a:ea typeface="+mn-ea"/>
                <a:cs typeface="Arial" panose="020B0604020202020204" pitchFamily="34" charset="0"/>
              </a:defRPr>
            </a:lvl1pPr>
          </a:lstStyle>
          <a:p>
            <a:pPr>
              <a:defRPr/>
            </a:pPr>
            <a:fld id="{3A135C5C-5BA1-42E5-AF19-2C0D7756E1D3}"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buClr>
                <a:srgbClr val="0070C0"/>
              </a:buClr>
              <a:defRPr sz="2800"/>
            </a:lvl1pPr>
            <a:lvl2pPr>
              <a:buClr>
                <a:srgbClr val="0070C0"/>
              </a:buClr>
              <a:defRPr sz="2400"/>
            </a:lvl2pPr>
            <a:lvl3pPr>
              <a:buClr>
                <a:srgbClr val="0070C0"/>
              </a:buClr>
              <a:defRPr sz="2000"/>
            </a:lvl3pPr>
            <a:lvl4pPr>
              <a:buClr>
                <a:srgbClr val="0070C0"/>
              </a:buClr>
              <a:defRPr sz="1800"/>
            </a:lvl4pPr>
            <a:lvl5pPr>
              <a:buClr>
                <a:srgbClr val="0070C0"/>
              </a:buCl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buClr>
                <a:srgbClr val="0070C0"/>
              </a:buClr>
              <a:defRPr sz="2800"/>
            </a:lvl1pPr>
            <a:lvl2pPr>
              <a:buClr>
                <a:srgbClr val="0070C0"/>
              </a:buClr>
              <a:defRPr sz="2400"/>
            </a:lvl2pPr>
            <a:lvl3pPr>
              <a:buClr>
                <a:srgbClr val="0070C0"/>
              </a:buClr>
              <a:defRPr sz="2000"/>
            </a:lvl3pPr>
            <a:lvl4pPr>
              <a:buClr>
                <a:srgbClr val="0070C0"/>
              </a:buClr>
              <a:defRPr sz="1800"/>
            </a:lvl4pPr>
            <a:lvl5pPr>
              <a:buClr>
                <a:srgbClr val="0070C0"/>
              </a:buCl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スライド番号プレースホルダー 6"/>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EACCA95-10F4-49E5-A177-E4361A1C86FB}" type="slidenum">
              <a:rPr lang="ja-JP" altLang="en-US"/>
              <a:pPr>
                <a:defRPr/>
              </a:pPr>
              <a:t>‹#›</a:t>
            </a:fld>
            <a:endParaRPr lang="ja-JP" altLang="en-US" dirty="0"/>
          </a:p>
        </p:txBody>
      </p:sp>
      <p:sp>
        <p:nvSpPr>
          <p:cNvPr id="6" name="スライド番号プレースホルダー 5"/>
          <p:cNvSpPr txBox="1">
            <a:spLocks noChangeAspect="1"/>
          </p:cNvSpPr>
          <p:nvPr userDrawn="1"/>
        </p:nvSpPr>
        <p:spPr>
          <a:xfrm>
            <a:off x="8640000" y="6480000"/>
            <a:ext cx="288032" cy="288032"/>
          </a:xfrm>
          <a:prstGeom prst="roundRect">
            <a:avLst/>
          </a:prstGeom>
          <a:solidFill>
            <a:srgbClr val="0070C0"/>
          </a:solidFill>
        </p:spPr>
        <p:txBody>
          <a:bodyPr wrap="none" anchor="ctr"/>
          <a:lstStyle>
            <a:lvl1pPr algn="ctr" fontAlgn="auto">
              <a:spcBef>
                <a:spcPts val="0"/>
              </a:spcBef>
              <a:spcAft>
                <a:spcPts val="0"/>
              </a:spcAft>
              <a:defRPr sz="1600">
                <a:solidFill>
                  <a:schemeClr val="bg1"/>
                </a:solidFill>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A135C5C-5BA1-42E5-AF19-2C0D7756E1D3}" type="slidenum">
              <a:rPr kumimoji="1" lang="ja-JP" altLang="en-US" sz="16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buClr>
                <a:srgbClr val="0070C0"/>
              </a:buClr>
              <a:defRPr sz="2400"/>
            </a:lvl1pPr>
            <a:lvl2pPr>
              <a:buClr>
                <a:srgbClr val="0070C0"/>
              </a:buClr>
              <a:defRPr sz="2000"/>
            </a:lvl2pPr>
            <a:lvl3pPr>
              <a:buClr>
                <a:srgbClr val="0070C0"/>
              </a:buClr>
              <a:defRPr sz="1800"/>
            </a:lvl3pPr>
            <a:lvl4pPr>
              <a:buClr>
                <a:srgbClr val="0070C0"/>
              </a:buClr>
              <a:defRPr sz="1600"/>
            </a:lvl4pPr>
            <a:lvl5pPr>
              <a:buClr>
                <a:srgbClr val="0070C0"/>
              </a:buCl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buClr>
                <a:srgbClr val="0070C0"/>
              </a:buClr>
              <a:defRPr sz="2400"/>
            </a:lvl1pPr>
            <a:lvl2pPr>
              <a:buClr>
                <a:srgbClr val="0070C0"/>
              </a:buClr>
              <a:defRPr sz="2000"/>
            </a:lvl2pPr>
            <a:lvl3pPr>
              <a:buClr>
                <a:srgbClr val="0070C0"/>
              </a:buClr>
              <a:defRPr sz="1800"/>
            </a:lvl3pPr>
            <a:lvl4pPr>
              <a:buClr>
                <a:srgbClr val="0070C0"/>
              </a:buClr>
              <a:defRPr sz="1600"/>
            </a:lvl4pPr>
            <a:lvl5pPr>
              <a:buClr>
                <a:srgbClr val="0070C0"/>
              </a:buCl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スライド番号プレースホルダー 8"/>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3F822C0-F820-4E32-8E36-1642160EF20D}" type="slidenum">
              <a:rPr lang="ja-JP" altLang="en-US"/>
              <a:pPr>
                <a:defRPr/>
              </a:pPr>
              <a:t>‹#›</a:t>
            </a:fld>
            <a:endParaRPr lang="ja-JP" altLang="en-US" dirty="0"/>
          </a:p>
        </p:txBody>
      </p:sp>
      <p:sp>
        <p:nvSpPr>
          <p:cNvPr id="8" name="スライド番号プレースホルダー 5"/>
          <p:cNvSpPr txBox="1">
            <a:spLocks noChangeAspect="1"/>
          </p:cNvSpPr>
          <p:nvPr userDrawn="1"/>
        </p:nvSpPr>
        <p:spPr>
          <a:xfrm>
            <a:off x="8640000" y="6480000"/>
            <a:ext cx="288032" cy="288032"/>
          </a:xfrm>
          <a:prstGeom prst="roundRect">
            <a:avLst/>
          </a:prstGeom>
          <a:solidFill>
            <a:srgbClr val="0070C0"/>
          </a:solidFill>
        </p:spPr>
        <p:txBody>
          <a:bodyPr wrap="none" anchor="ctr"/>
          <a:lstStyle>
            <a:lvl1pPr algn="ctr" fontAlgn="auto">
              <a:spcBef>
                <a:spcPts val="0"/>
              </a:spcBef>
              <a:spcAft>
                <a:spcPts val="0"/>
              </a:spcAft>
              <a:defRPr sz="1600">
                <a:solidFill>
                  <a:schemeClr val="bg1"/>
                </a:solidFill>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A135C5C-5BA1-42E5-AF19-2C0D7756E1D3}" type="slidenum">
              <a:rPr kumimoji="1" lang="ja-JP" altLang="en-US" sz="16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pic>
        <p:nvPicPr>
          <p:cNvPr id="3" name="Picture 2" descr="C:\Users\wakimoto.ML-TKY\Desktop\News release用写真\ロゴ\(6)自動車無し・文字大・URLあり日.png"/>
          <p:cNvPicPr>
            <a:picLocks noChangeAspect="1" noChangeArrowheads="1"/>
          </p:cNvPicPr>
          <p:nvPr userDrawn="1"/>
        </p:nvPicPr>
        <p:blipFill>
          <a:blip r:embed="rId2" cstate="print"/>
          <a:srcRect/>
          <a:stretch>
            <a:fillRect/>
          </a:stretch>
        </p:blipFill>
        <p:spPr bwMode="auto">
          <a:xfrm>
            <a:off x="395288" y="6354763"/>
            <a:ext cx="1225550" cy="314325"/>
          </a:xfrm>
          <a:prstGeom prst="rect">
            <a:avLst/>
          </a:prstGeom>
          <a:noFill/>
          <a:ln w="9525">
            <a:noFill/>
            <a:miter lim="800000"/>
            <a:headEnd/>
            <a:tailEnd/>
          </a:ln>
        </p:spPr>
      </p:pic>
      <p:sp>
        <p:nvSpPr>
          <p:cNvPr id="5" name="テキスト ボックス 4"/>
          <p:cNvSpPr txBox="1"/>
          <p:nvPr userDrawn="1"/>
        </p:nvSpPr>
        <p:spPr>
          <a:xfrm>
            <a:off x="1692275" y="6423025"/>
            <a:ext cx="3455988" cy="215900"/>
          </a:xfrm>
          <a:prstGeom prst="rect">
            <a:avLst/>
          </a:prstGeom>
          <a:noFill/>
        </p:spPr>
        <p:txBody>
          <a:bodyPr>
            <a:spAutoFit/>
          </a:bodyPr>
          <a:lstStyle/>
          <a:p>
            <a:pPr fontAlgn="auto">
              <a:spcBef>
                <a:spcPts val="0"/>
              </a:spcBef>
              <a:spcAft>
                <a:spcPts val="0"/>
              </a:spcAft>
              <a:defRPr/>
            </a:pP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Copyright ©</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 </a:t>
            </a: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2021 MarkLines Co., Ltd. All Rights Reserved</a:t>
            </a:r>
            <a:endPar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テキスト プレースホルダー 3"/>
          <p:cNvSpPr>
            <a:spLocks noGrp="1"/>
          </p:cNvSpPr>
          <p:nvPr>
            <p:ph type="body" sz="half" idx="2"/>
          </p:nvPr>
        </p:nvSpPr>
        <p:spPr>
          <a:xfrm>
            <a:off x="1043608" y="2492896"/>
            <a:ext cx="6984776" cy="3247256"/>
          </a:xfrm>
          <a:prstGeom prst="roundRect">
            <a:avLst>
              <a:gd name="adj" fmla="val 2881"/>
            </a:avLst>
          </a:prstGeom>
          <a:solidFill>
            <a:schemeClr val="bg1">
              <a:lumMod val="95000"/>
            </a:schemeClr>
          </a:solidFill>
        </p:spPr>
        <p:txBody>
          <a:bodyPr lIns="360000" tIns="360000" rIns="360000" bIns="360000" anchor="ctr">
            <a:normAutofit/>
          </a:bodyPr>
          <a:lstStyle>
            <a:lvl1pPr marL="0" indent="0" algn="just">
              <a:lnSpc>
                <a:spcPct val="150000"/>
              </a:lnSpc>
              <a:buNone/>
              <a:defRPr sz="1400">
                <a:solidFill>
                  <a:schemeClr val="tx1">
                    <a:lumMod val="65000"/>
                    <a:lumOff val="35000"/>
                  </a:schemeClr>
                </a:solidFill>
                <a:latin typeface="メイリオ" panose="020B0604030504040204" pitchFamily="50" charset="-128"/>
                <a:ea typeface="メイリオ" panose="020B060403050404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スライド番号プレースホルダー 5"/>
          <p:cNvSpPr>
            <a:spLocks noGrp="1" noChangeAspect="1"/>
          </p:cNvSpPr>
          <p:nvPr>
            <p:ph type="sldNum" sz="quarter" idx="10"/>
          </p:nvPr>
        </p:nvSpPr>
        <p:spPr>
          <a:xfrm>
            <a:off x="8640000" y="6480000"/>
            <a:ext cx="288000" cy="288000"/>
          </a:xfrm>
          <a:prstGeom prst="roundRect">
            <a:avLst/>
          </a:prstGeom>
          <a:solidFill>
            <a:srgbClr val="0070C0"/>
          </a:solidFill>
        </p:spPr>
        <p:txBody>
          <a:bodyPr wrap="none" anchor="ctr"/>
          <a:lstStyle>
            <a:lvl1pPr algn="ctr" fontAlgn="auto">
              <a:spcBef>
                <a:spcPts val="0"/>
              </a:spcBef>
              <a:spcAft>
                <a:spcPts val="0"/>
              </a:spcAft>
              <a:defRPr sz="1600">
                <a:solidFill>
                  <a:schemeClr val="bg1"/>
                </a:solidFill>
                <a:latin typeface="Arial" panose="020B0604020202020204" pitchFamily="34" charset="0"/>
                <a:ea typeface="+mn-ea"/>
                <a:cs typeface="Arial" panose="020B0604020202020204" pitchFamily="34" charset="0"/>
              </a:defRPr>
            </a:lvl1pPr>
          </a:lstStyle>
          <a:p>
            <a:pPr>
              <a:defRPr/>
            </a:pPr>
            <a:fld id="{146B6327-3A84-4171-988D-D29F21F2254E}"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6" name="Picture 2" descr="C:\Users\wakimoto.ML-TKY\Desktop\News release用写真\ロゴ\(6)自動車無し・文字大・URLあり日.png"/>
          <p:cNvPicPr>
            <a:picLocks noChangeAspect="1" noChangeArrowheads="1"/>
          </p:cNvPicPr>
          <p:nvPr userDrawn="1"/>
        </p:nvPicPr>
        <p:blipFill>
          <a:blip r:embed="rId2" cstate="print"/>
          <a:srcRect/>
          <a:stretch>
            <a:fillRect/>
          </a:stretch>
        </p:blipFill>
        <p:spPr bwMode="auto">
          <a:xfrm>
            <a:off x="395288" y="6354763"/>
            <a:ext cx="1225550" cy="314325"/>
          </a:xfrm>
          <a:prstGeom prst="rect">
            <a:avLst/>
          </a:prstGeom>
          <a:noFill/>
          <a:ln w="9525">
            <a:noFill/>
            <a:miter lim="800000"/>
            <a:headEnd/>
            <a:tailEnd/>
          </a:ln>
        </p:spPr>
      </p:pic>
      <p:sp>
        <p:nvSpPr>
          <p:cNvPr id="7" name="テキスト ボックス 6"/>
          <p:cNvSpPr txBox="1"/>
          <p:nvPr userDrawn="1"/>
        </p:nvSpPr>
        <p:spPr>
          <a:xfrm>
            <a:off x="1692275" y="6423025"/>
            <a:ext cx="3455988" cy="215444"/>
          </a:xfrm>
          <a:prstGeom prst="rect">
            <a:avLst/>
          </a:prstGeom>
          <a:noFill/>
        </p:spPr>
        <p:txBody>
          <a:bodyPr>
            <a:spAutoFit/>
          </a:bodyPr>
          <a:lstStyle/>
          <a:p>
            <a:pPr fontAlgn="auto">
              <a:spcBef>
                <a:spcPts val="0"/>
              </a:spcBef>
              <a:spcAft>
                <a:spcPts val="0"/>
              </a:spcAft>
              <a:defRPr/>
            </a:pP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Copyright ©</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 </a:t>
            </a:r>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cs typeface="Arial" pitchFamily="34" charset="0"/>
              </a:rPr>
              <a:t>2021 MarkLines Co., Ltd. All Rights Reserved</a:t>
            </a:r>
            <a:endPar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8" name="直線コネクタ 7"/>
          <p:cNvCxnSpPr/>
          <p:nvPr userDrawn="1"/>
        </p:nvCxnSpPr>
        <p:spPr>
          <a:xfrm>
            <a:off x="468313" y="765175"/>
            <a:ext cx="8207375" cy="0"/>
          </a:xfrm>
          <a:prstGeom prst="line">
            <a:avLst/>
          </a:prstGeom>
          <a:ln w="127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346646"/>
            <a:ext cx="8229600" cy="418058"/>
          </a:xfrm>
        </p:spPr>
        <p:txBody>
          <a:bodyPr>
            <a:normAutofit/>
          </a:bodyPr>
          <a:lstStyle>
            <a:lvl1pPr algn="l">
              <a:defRPr sz="2400" b="0">
                <a:solidFill>
                  <a:schemeClr val="tx1"/>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5" name="コンテンツ プレースホルダー 4"/>
          <p:cNvSpPr>
            <a:spLocks noGrp="1"/>
          </p:cNvSpPr>
          <p:nvPr>
            <p:ph sz="quarter" idx="13"/>
          </p:nvPr>
        </p:nvSpPr>
        <p:spPr>
          <a:xfrm>
            <a:off x="755576" y="3501231"/>
            <a:ext cx="7632848" cy="2232025"/>
          </a:xfrm>
        </p:spPr>
        <p:txBody>
          <a:bodyPr>
            <a:noAutofit/>
          </a:bodyPr>
          <a:lstStyle>
            <a:lvl1pPr marL="266700" indent="-266700" algn="just" defTabSz="180975">
              <a:lnSpc>
                <a:spcPct val="100000"/>
              </a:lnSpc>
              <a:spcBef>
                <a:spcPts val="0"/>
              </a:spcBef>
              <a:spcAft>
                <a:spcPts val="1200"/>
              </a:spcAft>
              <a:buClr>
                <a:srgbClr val="0070C0"/>
              </a:buClr>
              <a:buFont typeface="Wingdings" panose="05000000000000000000" pitchFamily="2" charset="2"/>
              <a:buChar char=""/>
              <a:defRPr sz="1800"/>
            </a:lvl1pPr>
            <a:lvl2pPr marL="432000" indent="-230400" algn="just">
              <a:lnSpc>
                <a:spcPct val="100000"/>
              </a:lnSpc>
              <a:spcBef>
                <a:spcPts val="0"/>
              </a:spcBef>
              <a:spcAft>
                <a:spcPts val="1200"/>
              </a:spcAft>
              <a:buClr>
                <a:srgbClr val="0070C0"/>
              </a:buClr>
              <a:buFont typeface="Wingdings" panose="05000000000000000000" pitchFamily="2" charset="2"/>
              <a:buChar char=""/>
              <a:tabLst/>
              <a:defRPr sz="1800"/>
            </a:lvl2pPr>
            <a:lvl3pPr marL="612000" indent="-228600" algn="just">
              <a:lnSpc>
                <a:spcPct val="100000"/>
              </a:lnSpc>
              <a:spcBef>
                <a:spcPts val="0"/>
              </a:spcBef>
              <a:spcAft>
                <a:spcPts val="1200"/>
              </a:spcAft>
              <a:buClr>
                <a:srgbClr val="0070C0"/>
              </a:buClr>
              <a:buFont typeface="Wingdings" panose="05000000000000000000" pitchFamily="2" charset="2"/>
              <a:buChar char=""/>
              <a:defRPr sz="1800"/>
            </a:lvl3pPr>
            <a:lvl4pPr marL="792000" indent="-228600" algn="just">
              <a:lnSpc>
                <a:spcPct val="100000"/>
              </a:lnSpc>
              <a:spcBef>
                <a:spcPts val="0"/>
              </a:spcBef>
              <a:spcAft>
                <a:spcPts val="1200"/>
              </a:spcAft>
              <a:buClr>
                <a:srgbClr val="0070C0"/>
              </a:buClr>
              <a:buFont typeface="Wingdings" panose="05000000000000000000" pitchFamily="2" charset="2"/>
              <a:buChar char=""/>
              <a:defRPr sz="1800"/>
            </a:lvl4pPr>
            <a:lvl5pPr marL="972000" indent="-228600" algn="just">
              <a:lnSpc>
                <a:spcPct val="100000"/>
              </a:lnSpc>
              <a:spcBef>
                <a:spcPts val="0"/>
              </a:spcBef>
              <a:spcAft>
                <a:spcPts val="1200"/>
              </a:spcAft>
              <a:buClr>
                <a:srgbClr val="0070C0"/>
              </a:buClr>
              <a:buFont typeface="Wingdings" panose="05000000000000000000" pitchFamily="2" charset="2"/>
              <a:buChar char=""/>
              <a:defRPr sz="18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 name="テキスト プレースホルダー 13"/>
          <p:cNvSpPr>
            <a:spLocks noGrp="1"/>
          </p:cNvSpPr>
          <p:nvPr>
            <p:ph type="body" sz="quarter" idx="14"/>
          </p:nvPr>
        </p:nvSpPr>
        <p:spPr>
          <a:xfrm>
            <a:off x="467544" y="1052736"/>
            <a:ext cx="8209360" cy="523220"/>
          </a:xfrm>
        </p:spPr>
        <p:txBody>
          <a:bodyPr lIns="0" anchor="ctr">
            <a:noAutofit/>
          </a:bodyPr>
          <a:lstStyle>
            <a:lvl1pPr marL="357188" indent="-357188" algn="l">
              <a:spcBef>
                <a:spcPts val="0"/>
              </a:spcBef>
              <a:buClr>
                <a:srgbClr val="0070C0"/>
              </a:buClr>
              <a:buFont typeface="メイリオ" panose="020B0604030504040204" pitchFamily="50" charset="-128"/>
              <a:buChar char="▎"/>
              <a:tabLst/>
              <a:defRPr sz="2800" b="1">
                <a:solidFill>
                  <a:schemeClr val="tx1">
                    <a:lumMod val="85000"/>
                    <a:lumOff val="15000"/>
                  </a:schemeClr>
                </a:solidFill>
                <a:latin typeface="メイリオ" panose="020B0604030504040204" pitchFamily="50" charset="-128"/>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a:t>
            </a:r>
          </a:p>
        </p:txBody>
      </p:sp>
      <p:sp>
        <p:nvSpPr>
          <p:cNvPr id="15" name="テキスト プレースホルダー 13"/>
          <p:cNvSpPr>
            <a:spLocks noGrp="1"/>
          </p:cNvSpPr>
          <p:nvPr>
            <p:ph type="body" sz="quarter" idx="15"/>
          </p:nvPr>
        </p:nvSpPr>
        <p:spPr>
          <a:xfrm>
            <a:off x="755577" y="1916832"/>
            <a:ext cx="7632848" cy="1152128"/>
          </a:xfrm>
        </p:spPr>
        <p:txBody>
          <a:bodyPr>
            <a:noAutofit/>
          </a:bodyPr>
          <a:lstStyle>
            <a:lvl1pPr marL="0" indent="0">
              <a:spcBef>
                <a:spcPts val="0"/>
              </a:spcBef>
              <a:spcAft>
                <a:spcPts val="600"/>
              </a:spcAft>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a:t>
            </a:r>
          </a:p>
        </p:txBody>
      </p:sp>
      <p:sp>
        <p:nvSpPr>
          <p:cNvPr id="9" name="スライド番号プレースホルダー 5"/>
          <p:cNvSpPr>
            <a:spLocks noGrp="1" noChangeAspect="1"/>
          </p:cNvSpPr>
          <p:nvPr>
            <p:ph type="sldNum" sz="quarter" idx="16"/>
          </p:nvPr>
        </p:nvSpPr>
        <p:spPr>
          <a:xfrm>
            <a:off x="8640000" y="6480000"/>
            <a:ext cx="288031" cy="288031"/>
          </a:xfrm>
          <a:prstGeom prst="roundRect">
            <a:avLst/>
          </a:prstGeom>
          <a:solidFill>
            <a:srgbClr val="0070C0"/>
          </a:solidFill>
        </p:spPr>
        <p:txBody>
          <a:bodyPr wrap="none" anchor="ctr">
            <a:noAutofit/>
          </a:bodyPr>
          <a:lstStyle>
            <a:lvl1pPr algn="ctr" fontAlgn="auto">
              <a:spcBef>
                <a:spcPts val="0"/>
              </a:spcBef>
              <a:spcAft>
                <a:spcPts val="0"/>
              </a:spcAft>
              <a:defRPr sz="1600">
                <a:solidFill>
                  <a:schemeClr val="bg1"/>
                </a:solidFill>
                <a:latin typeface="Arial" panose="020B0604020202020204" pitchFamily="34" charset="0"/>
                <a:ea typeface="+mn-ea"/>
                <a:cs typeface="Arial" panose="020B0604020202020204" pitchFamily="34" charset="0"/>
              </a:defRPr>
            </a:lvl1pPr>
          </a:lstStyle>
          <a:p>
            <a:pPr>
              <a:defRPr/>
            </a:pPr>
            <a:fld id="{13AA114E-4709-48E6-8522-F70C0507842B}"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773238"/>
            <a:ext cx="8229600" cy="226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ctr" rtl="0" eaLnBrk="0" fontAlgn="base" hangingPunct="0">
        <a:spcBef>
          <a:spcPct val="0"/>
        </a:spcBef>
        <a:spcAft>
          <a:spcPct val="0"/>
        </a:spcAft>
        <a:defRPr kumimoji="1" sz="4400" b="1" kern="1200">
          <a:solidFill>
            <a:schemeClr val="tx1"/>
          </a:solidFill>
          <a:latin typeface="メイリオ" panose="020B0604030504040204" pitchFamily="50" charset="-128"/>
          <a:ea typeface="メイリオ" panose="020B0604030504040204" pitchFamily="50" charset="-128"/>
          <a:cs typeface="メイリオ" pitchFamily="50" charset="-128"/>
        </a:defRPr>
      </a:lvl1pPr>
      <a:lvl2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5pPr>
      <a:lvl6pPr marL="4572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6pPr>
      <a:lvl7pPr marL="9144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7pPr>
      <a:lvl8pPr marL="13716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8pPr>
      <a:lvl9pPr marL="18288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9pPr>
    </p:titleStyle>
    <p:bodyStyle>
      <a:lvl1pPr marL="457200" indent="-457200" algn="l" rtl="0" eaLnBrk="0" fontAlgn="base" hangingPunct="0">
        <a:spcBef>
          <a:spcPct val="20000"/>
        </a:spcBef>
        <a:spcAft>
          <a:spcPct val="0"/>
        </a:spcAft>
        <a:buClrTx/>
        <a:buFont typeface="メイリオ" pitchFamily="50" charset="-128"/>
        <a:buChar char="▸"/>
        <a:defRPr kumimoji="1" sz="3200" kern="1200">
          <a:solidFill>
            <a:srgbClr val="595959"/>
          </a:solidFill>
          <a:latin typeface="メイリオ" panose="020B0604030504040204" pitchFamily="50" charset="-128"/>
          <a:ea typeface="メイリオ" panose="020B0604030504040204" pitchFamily="50" charset="-128"/>
          <a:cs typeface="メイリオ" pitchFamily="50" charset="-128"/>
        </a:defRPr>
      </a:lvl1pPr>
      <a:lvl2pPr marL="914400" indent="-457200" algn="l" rtl="0" eaLnBrk="0" fontAlgn="base" hangingPunct="0">
        <a:spcBef>
          <a:spcPct val="20000"/>
        </a:spcBef>
        <a:spcAft>
          <a:spcPct val="0"/>
        </a:spcAft>
        <a:buClrTx/>
        <a:buFont typeface="メイリオ" pitchFamily="50" charset="-128"/>
        <a:buChar char="▸"/>
        <a:defRPr kumimoji="1" sz="2800" kern="1200">
          <a:solidFill>
            <a:srgbClr val="595959"/>
          </a:solidFill>
          <a:latin typeface="メイリオ" panose="020B0604030504040204" pitchFamily="50" charset="-128"/>
          <a:ea typeface="メイリオ" panose="020B0604030504040204" pitchFamily="50" charset="-128"/>
          <a:cs typeface="メイリオ" pitchFamily="50" charset="-128"/>
        </a:defRPr>
      </a:lvl2pPr>
      <a:lvl3pPr marL="1143000" indent="-228600" algn="l" rtl="0" eaLnBrk="0" fontAlgn="base" hangingPunct="0">
        <a:spcBef>
          <a:spcPct val="20000"/>
        </a:spcBef>
        <a:spcAft>
          <a:spcPct val="0"/>
        </a:spcAft>
        <a:buClrTx/>
        <a:buFont typeface="メイリオ" pitchFamily="50" charset="-128"/>
        <a:buChar char="▸"/>
        <a:defRPr kumimoji="1" sz="2400" kern="1200">
          <a:solidFill>
            <a:srgbClr val="595959"/>
          </a:solidFill>
          <a:latin typeface="メイリオ" panose="020B0604030504040204" pitchFamily="50" charset="-128"/>
          <a:ea typeface="メイリオ" panose="020B0604030504040204" pitchFamily="50" charset="-128"/>
          <a:cs typeface="メイリオ" pitchFamily="50" charset="-128"/>
        </a:defRPr>
      </a:lvl3pPr>
      <a:lvl4pPr marL="1600200" indent="-228600" algn="l" rtl="0" eaLnBrk="0" fontAlgn="base" hangingPunct="0">
        <a:spcBef>
          <a:spcPct val="20000"/>
        </a:spcBef>
        <a:spcAft>
          <a:spcPct val="0"/>
        </a:spcAft>
        <a:buClrTx/>
        <a:buFont typeface="メイリオ" pitchFamily="50" charset="-128"/>
        <a:buChar char="▸"/>
        <a:defRPr kumimoji="1" sz="2000" kern="1200">
          <a:solidFill>
            <a:srgbClr val="595959"/>
          </a:solidFill>
          <a:latin typeface="メイリオ" panose="020B0604030504040204" pitchFamily="50" charset="-128"/>
          <a:ea typeface="メイリオ" panose="020B0604030504040204" pitchFamily="50" charset="-128"/>
          <a:cs typeface="メイリオ" pitchFamily="50" charset="-128"/>
        </a:defRPr>
      </a:lvl4pPr>
      <a:lvl5pPr marL="2057400" indent="-228600" algn="l" rtl="0" eaLnBrk="0" fontAlgn="base" hangingPunct="0">
        <a:spcBef>
          <a:spcPct val="20000"/>
        </a:spcBef>
        <a:spcAft>
          <a:spcPct val="0"/>
        </a:spcAft>
        <a:buClrTx/>
        <a:buFont typeface="メイリオ" pitchFamily="50" charset="-128"/>
        <a:buChar char="▸"/>
        <a:defRPr kumimoji="1" sz="2000" kern="1200">
          <a:solidFill>
            <a:srgbClr val="595959"/>
          </a:solidFill>
          <a:latin typeface="メイリオ" panose="020B0604030504040204" pitchFamily="50" charset="-128"/>
          <a:ea typeface="メイリオ" panose="020B0604030504040204" pitchFamily="50" charset="-128"/>
          <a:cs typeface="メイリオ"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サブタイトル 9"/>
          <p:cNvSpPr>
            <a:spLocks noGrp="1"/>
          </p:cNvSpPr>
          <p:nvPr>
            <p:ph type="subTitle" idx="1"/>
          </p:nvPr>
        </p:nvSpPr>
        <p:spPr/>
        <p:txBody>
          <a:bodyPr rtlCol="0">
            <a:normAutofit/>
          </a:bodyPr>
          <a:lstStyle/>
          <a:p>
            <a:pPr eaLnBrk="1" fontAlgn="auto" hangingPunct="1">
              <a:spcAft>
                <a:spcPts val="0"/>
              </a:spcAft>
              <a:defRPr/>
            </a:pPr>
            <a:r>
              <a:rPr lang="en-US"/>
              <a:t>Tuesday, February 16, 2021</a:t>
            </a:r>
          </a:p>
        </p:txBody>
      </p:sp>
      <p:sp>
        <p:nvSpPr>
          <p:cNvPr id="10243" name="タイトル 8"/>
          <p:cNvSpPr>
            <a:spLocks noGrp="1"/>
          </p:cNvSpPr>
          <p:nvPr>
            <p:ph type="title"/>
          </p:nvPr>
        </p:nvSpPr>
        <p:spPr>
          <a:xfrm>
            <a:off x="5364088" y="2981017"/>
            <a:ext cx="3456384" cy="556278"/>
          </a:xfrm>
        </p:spPr>
        <p:txBody>
          <a:bodyPr>
            <a:normAutofit fontScale="90000"/>
          </a:bodyPr>
          <a:lstStyle/>
          <a:p>
            <a:pPr eaLnBrk="1" hangingPunct="1"/>
            <a:r>
              <a:rPr lang="en-US" dirty="0"/>
              <a:t>FY ended Dec.	31,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10</a:t>
            </a:fld>
            <a:endParaRPr lang="ja-JP" altLang="en-US"/>
          </a:p>
        </p:txBody>
      </p:sp>
      <p:cxnSp>
        <p:nvCxnSpPr>
          <p:cNvPr id="7" name="直線コネクタ 6"/>
          <p:cNvCxnSpPr/>
          <p:nvPr/>
        </p:nvCxnSpPr>
        <p:spPr>
          <a:xfrm>
            <a:off x="444658" y="6196328"/>
            <a:ext cx="8280000" cy="0"/>
          </a:xfrm>
          <a:prstGeom prst="line">
            <a:avLst/>
          </a:prstGeom>
          <a:ln w="9525">
            <a:solidFill>
              <a:srgbClr val="0070C0"/>
            </a:solidFill>
            <a:round/>
            <a:headEnd type="none"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915554133"/>
              </p:ext>
            </p:extLst>
          </p:nvPr>
        </p:nvGraphicFramePr>
        <p:xfrm>
          <a:off x="489152" y="2780928"/>
          <a:ext cx="4104000" cy="3312367"/>
        </p:xfrm>
        <a:graphic>
          <a:graphicData uri="http://schemas.openxmlformats.org/drawingml/2006/chart">
            <c:chart xmlns:c="http://schemas.openxmlformats.org/drawingml/2006/chart" xmlns:r="http://schemas.openxmlformats.org/officeDocument/2006/relationships" r:id="rId2"/>
          </a:graphicData>
        </a:graphic>
      </p:graphicFrame>
      <p:sp>
        <p:nvSpPr>
          <p:cNvPr id="26" name="楕円 25"/>
          <p:cNvSpPr/>
          <p:nvPr/>
        </p:nvSpPr>
        <p:spPr>
          <a:xfrm>
            <a:off x="3599888" y="3173043"/>
            <a:ext cx="1116128" cy="1584176"/>
          </a:xfrm>
          <a:prstGeom prst="ellipse">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4" name="テキスト プレースホルダ 3"/>
          <p:cNvSpPr>
            <a:spLocks noGrp="1"/>
          </p:cNvSpPr>
          <p:nvPr>
            <p:ph type="body" sz="quarter" idx="14"/>
          </p:nvPr>
        </p:nvSpPr>
        <p:spPr>
          <a:xfrm>
            <a:off x="693257" y="899708"/>
            <a:ext cx="3695791" cy="329448"/>
          </a:xfrm>
        </p:spPr>
        <p:txBody>
          <a:bodyPr anchor="t"/>
          <a:lstStyle/>
          <a:p>
            <a:pPr marL="0" indent="0" algn="ctr">
              <a:spcAft>
                <a:spcPts val="600"/>
              </a:spcAft>
              <a:buNone/>
            </a:pPr>
            <a:r>
              <a:rPr lang="en-US" sz="1800">
                <a:solidFill>
                  <a:schemeClr val="tx1"/>
                </a:solidFill>
              </a:rPr>
              <a:t>Promotional Advertising business</a:t>
            </a:r>
          </a:p>
        </p:txBody>
      </p:sp>
      <p:sp>
        <p:nvSpPr>
          <p:cNvPr id="28" name="テキスト プレースホルダ 3"/>
          <p:cNvSpPr>
            <a:spLocks noGrp="1"/>
          </p:cNvSpPr>
          <p:nvPr>
            <p:ph type="body" sz="quarter" idx="14"/>
          </p:nvPr>
        </p:nvSpPr>
        <p:spPr>
          <a:xfrm>
            <a:off x="543152" y="1491367"/>
            <a:ext cx="4532904" cy="929521"/>
          </a:xfrm>
        </p:spPr>
        <p:txBody>
          <a:bodyPr anchor="t"/>
          <a:lstStyle/>
          <a:p>
            <a:pPr marL="0" indent="0">
              <a:spcAft>
                <a:spcPts val="600"/>
              </a:spcAft>
              <a:buNone/>
            </a:pPr>
            <a:r>
              <a:rPr kumimoji="1" lang="en-US" sz="1400" b="0" dirty="0">
                <a:solidFill>
                  <a:schemeClr val="tx1"/>
                </a:solidFill>
              </a:rPr>
              <a:t>Amidst the continued cancellation of actual in-person exhibitions, our Promotional Advertising business has attracted attention as an online promotional tool, and </a:t>
            </a:r>
            <a:r>
              <a:rPr lang="en-US" sz="1400" b="0" dirty="0">
                <a:solidFill>
                  <a:schemeClr val="tx1"/>
                </a:solidFill>
              </a:rPr>
              <a:t>sales have been strong since the second quarter due to the increased use of</a:t>
            </a:r>
            <a:r>
              <a:rPr kumimoji="1" lang="en-US" sz="1400" b="0" dirty="0">
                <a:solidFill>
                  <a:schemeClr val="tx1"/>
                </a:solidFill>
              </a:rPr>
              <a:t> PR emails </a:t>
            </a:r>
            <a:r>
              <a:rPr lang="en-US" sz="1400" b="0" dirty="0">
                <a:solidFill>
                  <a:schemeClr val="tx1"/>
                </a:solidFill>
              </a:rPr>
              <a:t>and banner ads.</a:t>
            </a:r>
          </a:p>
        </p:txBody>
      </p:sp>
      <p:sp>
        <p:nvSpPr>
          <p:cNvPr id="9" name="正方形/長方形 8"/>
          <p:cNvSpPr/>
          <p:nvPr/>
        </p:nvSpPr>
        <p:spPr>
          <a:xfrm>
            <a:off x="614258" y="3405692"/>
            <a:ext cx="1437461" cy="16732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700" dirty="0">
                <a:ln w="9525">
                  <a:noFill/>
                  <a:round/>
                  <a:headEnd/>
                  <a:tailEnd/>
                </a:ln>
                <a:solidFill>
                  <a:schemeClr val="tx1"/>
                </a:solidFill>
                <a:latin typeface="メイリオ" panose="020B0604030504040204" pitchFamily="50" charset="-128"/>
                <a:ea typeface="メイリオ" panose="020B0604030504040204" pitchFamily="50" charset="-128"/>
              </a:rPr>
              <a:t>JPY Millions</a:t>
            </a:r>
          </a:p>
        </p:txBody>
      </p:sp>
      <p:sp>
        <p:nvSpPr>
          <p:cNvPr id="13" name="タイトル 1">
            <a:extLst>
              <a:ext uri="{FF2B5EF4-FFF2-40B4-BE49-F238E27FC236}">
                <a16:creationId xmlns:a16="http://schemas.microsoft.com/office/drawing/2014/main" id="{25AC1126-B823-4C30-9103-165A210128B9}"/>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225204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11</a:t>
            </a:fld>
            <a:endParaRPr lang="ja-JP" altLang="en-US"/>
          </a:p>
        </p:txBody>
      </p:sp>
      <p:sp>
        <p:nvSpPr>
          <p:cNvPr id="9" name="テキスト プレースホルダ 3"/>
          <p:cNvSpPr>
            <a:spLocks noGrp="1"/>
          </p:cNvSpPr>
          <p:nvPr>
            <p:ph type="body" sz="quarter" idx="14"/>
          </p:nvPr>
        </p:nvSpPr>
        <p:spPr>
          <a:xfrm>
            <a:off x="899592" y="1576568"/>
            <a:ext cx="2908423" cy="4300704"/>
          </a:xfrm>
        </p:spPr>
        <p:txBody>
          <a:bodyPr anchor="t"/>
          <a:lstStyle/>
          <a:p>
            <a:pPr marL="0" indent="0">
              <a:spcAft>
                <a:spcPts val="1200"/>
              </a:spcAft>
              <a:buNone/>
            </a:pPr>
            <a:r>
              <a:rPr lang="en-US" sz="2000" b="0" dirty="0">
                <a:solidFill>
                  <a:schemeClr val="tx1"/>
                </a:solidFill>
                <a:latin typeface="Arial" panose="020B0604020202020204" pitchFamily="34" charset="0"/>
                <a:cs typeface="Arial" panose="020B0604020202020204" pitchFamily="34" charset="0"/>
              </a:rPr>
              <a:t>In September 2020, we established a Benchmarking Center in Atsugi City, Kanagawa Prefecture, to quickly and efficiently operate the highly compatible "Vehicle and Parts Procurement Agency" and the "Cost Comparison Analysis" services.</a:t>
            </a:r>
          </a:p>
        </p:txBody>
      </p:sp>
      <p:sp>
        <p:nvSpPr>
          <p:cNvPr id="14" name="コンテンツ プレースホルダー 37"/>
          <p:cNvSpPr txBox="1">
            <a:spLocks/>
          </p:cNvSpPr>
          <p:nvPr/>
        </p:nvSpPr>
        <p:spPr bwMode="auto">
          <a:xfrm>
            <a:off x="457200" y="774664"/>
            <a:ext cx="8099350" cy="46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marR="0" lvl="0" indent="-457200" defTabSz="180975" rtl="0" eaLnBrk="1" fontAlgn="auto" latinLnBrk="0" hangingPunct="1">
              <a:lnSpc>
                <a:spcPct val="100000"/>
              </a:lnSpc>
              <a:spcBef>
                <a:spcPts val="0"/>
              </a:spcBef>
              <a:spcAft>
                <a:spcPts val="600"/>
              </a:spcAft>
              <a:buClr>
                <a:srgbClr val="0070C0"/>
              </a:buClr>
              <a:buSzTx/>
              <a:buFont typeface="+mj-lt"/>
              <a:buAutoNum type="arabicPeriod" startAt="2"/>
              <a:tabLst/>
              <a:defRPr/>
            </a:pPr>
            <a:r>
              <a:rPr kumimoji="1" lang="en-US" sz="2400" b="1" i="0" u="none" strike="noStrike" cap="none" normalizeH="0" baseline="0" noProof="0" dirty="0">
                <a:ln>
                  <a:noFill/>
                </a:ln>
                <a:solidFill>
                  <a:schemeClr val="tx1"/>
                </a:solidFill>
                <a:uLnTx/>
                <a:uFillTx/>
                <a:ea typeface="メイリオ" panose="020B0604030504040204" pitchFamily="50" charset="-128"/>
                <a:cs typeface="Arial" panose="020B0604020202020204" pitchFamily="34" charset="0"/>
              </a:rPr>
              <a:t>Opening of Benchmarking Center</a:t>
            </a:r>
          </a:p>
        </p:txBody>
      </p:sp>
      <p:pic>
        <p:nvPicPr>
          <p:cNvPr id="1026" name="Picture 2" descr="https://www.marklines.com/ja/release/img/202009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291" y="1167125"/>
            <a:ext cx="4652467" cy="5031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E6FBADCB-83D9-4955-9FC8-6B8D7E01025E}"/>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251944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a:xfrm>
            <a:off x="8640000" y="6478276"/>
            <a:ext cx="288031" cy="288031"/>
          </a:xfrm>
        </p:spPr>
        <p:txBody>
          <a:bodyPr/>
          <a:lstStyle/>
          <a:p>
            <a:pPr>
              <a:defRPr/>
            </a:pPr>
            <a:fld id="{13AA114E-4709-48E6-8522-F70C0507842B}" type="slidenum">
              <a:rPr lang="ja-JP" altLang="en-US" smtClean="0"/>
              <a:pPr>
                <a:defRPr/>
              </a:pPr>
              <a:t>12</a:t>
            </a:fld>
            <a:endParaRPr lang="ja-JP" altLang="en-US"/>
          </a:p>
        </p:txBody>
      </p:sp>
      <p:sp>
        <p:nvSpPr>
          <p:cNvPr id="8" name="テキスト プレースホルダ 3"/>
          <p:cNvSpPr>
            <a:spLocks noGrp="1"/>
          </p:cNvSpPr>
          <p:nvPr>
            <p:ph type="body" sz="quarter" idx="14"/>
          </p:nvPr>
        </p:nvSpPr>
        <p:spPr>
          <a:xfrm>
            <a:off x="544817" y="768544"/>
            <a:ext cx="8313417" cy="468000"/>
          </a:xfrm>
        </p:spPr>
        <p:txBody>
          <a:bodyPr/>
          <a:lstStyle/>
          <a:p>
            <a:pPr marL="457200" indent="-457200">
              <a:buFont typeface="+mj-lt"/>
              <a:buAutoNum type="arabicPeriod" startAt="3"/>
            </a:pPr>
            <a:r>
              <a:rPr kumimoji="1" lang="en-US" sz="2400" dirty="0">
                <a:latin typeface="Arial" panose="020B0604020202020204" pitchFamily="34" charset="0"/>
                <a:cs typeface="Arial" panose="020B0604020202020204" pitchFamily="34" charset="0"/>
              </a:rPr>
              <a:t>Established the Automobile Fund Co., Ltd.</a:t>
            </a:r>
          </a:p>
        </p:txBody>
      </p:sp>
      <p:sp>
        <p:nvSpPr>
          <p:cNvPr id="14" name="テキスト プレースホルダ 3"/>
          <p:cNvSpPr>
            <a:spLocks noGrp="1"/>
          </p:cNvSpPr>
          <p:nvPr>
            <p:ph type="body" sz="quarter" idx="14"/>
          </p:nvPr>
        </p:nvSpPr>
        <p:spPr>
          <a:xfrm>
            <a:off x="544817" y="1241466"/>
            <a:ext cx="8383213" cy="1127151"/>
          </a:xfrm>
        </p:spPr>
        <p:txBody>
          <a:bodyPr anchor="t"/>
          <a:lstStyle/>
          <a:p>
            <a:pPr marL="0" indent="0">
              <a:spcAft>
                <a:spcPts val="1200"/>
              </a:spcAft>
              <a:buNone/>
            </a:pPr>
            <a:r>
              <a:rPr lang="en-US" sz="1800" b="0" dirty="0">
                <a:solidFill>
                  <a:schemeClr val="tx1"/>
                </a:solidFill>
                <a:latin typeface="Arial" panose="020B0604020202020204" pitchFamily="34" charset="0"/>
                <a:cs typeface="Arial" panose="020B0604020202020204" pitchFamily="34" charset="0"/>
              </a:rPr>
              <a:t>We established this subsidiary to support the automotive industry in terms of financing, utilizing the strengths of our group, such as management know-how, information capabilities, and the discernment of specialized human resources, which we have cultivated through our own growth process as a venture company.</a:t>
            </a:r>
          </a:p>
        </p:txBody>
      </p:sp>
      <p:graphicFrame>
        <p:nvGraphicFramePr>
          <p:cNvPr id="17" name="表 16"/>
          <p:cNvGraphicFramePr>
            <a:graphicFrameLocks noGrp="1"/>
          </p:cNvGraphicFramePr>
          <p:nvPr>
            <p:extLst>
              <p:ext uri="{D42A27DB-BD31-4B8C-83A1-F6EECF244321}">
                <p14:modId xmlns:p14="http://schemas.microsoft.com/office/powerpoint/2010/main" val="4132212494"/>
              </p:ext>
            </p:extLst>
          </p:nvPr>
        </p:nvGraphicFramePr>
        <p:xfrm>
          <a:off x="899593" y="2535128"/>
          <a:ext cx="7630636" cy="4206240"/>
        </p:xfrm>
        <a:graphic>
          <a:graphicData uri="http://schemas.openxmlformats.org/drawingml/2006/table">
            <a:tbl>
              <a:tblPr firstRow="1" bandRow="1">
                <a:tableStyleId>{B301B821-A1FF-4177-AEE7-76D212191A09}</a:tableStyleId>
              </a:tblPr>
              <a:tblGrid>
                <a:gridCol w="2268567">
                  <a:extLst>
                    <a:ext uri="{9D8B030D-6E8A-4147-A177-3AD203B41FA5}">
                      <a16:colId xmlns:a16="http://schemas.microsoft.com/office/drawing/2014/main" val="1607847871"/>
                    </a:ext>
                  </a:extLst>
                </a:gridCol>
                <a:gridCol w="5362069">
                  <a:extLst>
                    <a:ext uri="{9D8B030D-6E8A-4147-A177-3AD203B41FA5}">
                      <a16:colId xmlns:a16="http://schemas.microsoft.com/office/drawing/2014/main" val="638380131"/>
                    </a:ext>
                  </a:extLst>
                </a:gridCol>
              </a:tblGrid>
              <a:tr h="325601">
                <a:tc gridSpan="2">
                  <a:txBody>
                    <a:bodyPr/>
                    <a:lstStyle/>
                    <a:p>
                      <a:pPr algn="ctr"/>
                      <a:r>
                        <a:rPr kumimoji="1" lang="en-US" sz="1800">
                          <a:latin typeface="メイリオ" panose="020B0604030504040204" pitchFamily="50" charset="-128"/>
                          <a:ea typeface="メイリオ" panose="020B0604030504040204" pitchFamily="50" charset="-128"/>
                        </a:rPr>
                        <a:t>Outline of the subsidiary</a:t>
                      </a:r>
                    </a:p>
                  </a:txBody>
                  <a:tcPr anchor="ctr">
                    <a:lnB w="28575" cap="flat" cmpd="sng" algn="ctr">
                      <a:solidFill>
                        <a:schemeClr val="bg1"/>
                      </a:solidFill>
                      <a:prstDash val="solid"/>
                      <a:round/>
                      <a:headEnd type="none" w="med" len="med"/>
                      <a:tailEnd type="none" w="med" len="med"/>
                    </a:lnB>
                  </a:tcPr>
                </a:tc>
                <a:tc hMerge="1">
                  <a:txBody>
                    <a:bodyPr/>
                    <a:lstStyle/>
                    <a:p>
                      <a:pPr algn="l" rtl="0"/>
                      <a:endParaRPr kumimoji="1" lang="ja-JP" altLang="en-US" sz="1600" dirty="0">
                        <a:latin typeface="メイリオ" panose="020B0604030504040204" pitchFamily="50" charset="-128"/>
                        <a:ea typeface="メイリオ" panose="020B0604030504040204" pitchFamily="50" charset="-128"/>
                      </a:endParaRPr>
                    </a:p>
                  </a:txBody>
                  <a:tcPr anchor="ctr">
                    <a:solidFill>
                      <a:srgbClr val="EBF1FB"/>
                    </a:solidFill>
                  </a:tcPr>
                </a:tc>
                <a:extLst>
                  <a:ext uri="{0D108BD9-81ED-4DB2-BD59-A6C34878D82A}">
                    <a16:rowId xmlns:a16="http://schemas.microsoft.com/office/drawing/2014/main" val="1398815639"/>
                  </a:ext>
                </a:extLst>
              </a:tr>
              <a:tr h="284901">
                <a:tc>
                  <a:txBody>
                    <a:bodyPr/>
                    <a:lstStyle/>
                    <a:p>
                      <a:pPr algn="l"/>
                      <a:r>
                        <a:rPr kumimoji="1" lang="en-US" sz="1500">
                          <a:latin typeface="メイリオ" panose="020B0604030504040204" pitchFamily="50" charset="-128"/>
                          <a:ea typeface="メイリオ" panose="020B0604030504040204" pitchFamily="50" charset="-128"/>
                        </a:rPr>
                        <a:t>Company name</a:t>
                      </a:r>
                    </a:p>
                  </a:txBody>
                  <a:tcPr anchor="ctr">
                    <a:lnR w="12700" cap="flat" cmpd="sng" algn="ctr">
                      <a:solidFill>
                        <a:schemeClr val="tx2">
                          <a:lumMod val="40000"/>
                          <a:lumOff val="6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l"/>
                      <a:r>
                        <a:rPr kumimoji="1" lang="en-US" sz="1500">
                          <a:latin typeface="メイリオ" panose="020B0604030504040204" pitchFamily="50" charset="-128"/>
                          <a:ea typeface="メイリオ" panose="020B0604030504040204" pitchFamily="50" charset="-128"/>
                        </a:rPr>
                        <a:t>Automobile Fund Co., Ltd.</a:t>
                      </a:r>
                    </a:p>
                  </a:txBody>
                  <a:tcPr anchor="ctr">
                    <a:lnL w="12700" cap="flat" cmpd="sng" algn="ctr">
                      <a:solidFill>
                        <a:schemeClr val="tx2">
                          <a:lumMod val="40000"/>
                          <a:lumOff val="60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9652088"/>
                  </a:ext>
                </a:extLst>
              </a:tr>
              <a:tr h="488402">
                <a:tc>
                  <a:txBody>
                    <a:bodyPr/>
                    <a:lstStyle/>
                    <a:p>
                      <a:pPr algn="l"/>
                      <a:r>
                        <a:rPr kumimoji="1" lang="en-US" sz="1500">
                          <a:latin typeface="メイリオ" panose="020B0604030504040204" pitchFamily="50" charset="-128"/>
                          <a:ea typeface="メイリオ" panose="020B0604030504040204" pitchFamily="50" charset="-128"/>
                        </a:rPr>
                        <a:t>Location</a:t>
                      </a:r>
                    </a:p>
                  </a:txBody>
                  <a:tcPr anchor="ctr">
                    <a:lnR w="12700" cap="flat" cmpd="sng" algn="ctr">
                      <a:solidFill>
                        <a:schemeClr val="tx2">
                          <a:lumMod val="40000"/>
                          <a:lumOff val="60000"/>
                        </a:schemeClr>
                      </a:solidFill>
                      <a:prstDash val="solid"/>
                      <a:round/>
                      <a:headEnd type="none" w="med" len="med"/>
                      <a:tailEnd type="none" w="med" len="med"/>
                    </a:lnR>
                  </a:tcPr>
                </a:tc>
                <a:tc>
                  <a:txBody>
                    <a:bodyPr/>
                    <a:lstStyle/>
                    <a:p>
                      <a:pPr algn="l"/>
                      <a:r>
                        <a:rPr kumimoji="1" lang="en-US" sz="1500">
                          <a:latin typeface="メイリオ" panose="020B0604030504040204" pitchFamily="50" charset="-128"/>
                          <a:ea typeface="メイリオ" panose="020B0604030504040204" pitchFamily="50" charset="-128"/>
                        </a:rPr>
                        <a:t>Sanno Park Tower 14F, 2-11-1 Nagatacho, Chiyoda-ku, Tokyo</a:t>
                      </a:r>
                    </a:p>
                  </a:txBody>
                  <a:tcPr anchor="ct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411401616"/>
                  </a:ext>
                </a:extLst>
              </a:tr>
              <a:tr h="1302406">
                <a:tc>
                  <a:txBody>
                    <a:bodyPr/>
                    <a:lstStyle/>
                    <a:p>
                      <a:pPr algn="l"/>
                      <a:r>
                        <a:rPr kumimoji="1" lang="en-US" sz="1500">
                          <a:latin typeface="メイリオ" panose="020B0604030504040204" pitchFamily="50" charset="-128"/>
                          <a:ea typeface="メイリオ" panose="020B0604030504040204" pitchFamily="50" charset="-128"/>
                        </a:rPr>
                        <a:t>Description of Business</a:t>
                      </a:r>
                    </a:p>
                  </a:txBody>
                  <a:tcPr anchor="ctr">
                    <a:lnR w="12700" cap="flat" cmpd="sng" algn="ctr">
                      <a:solidFill>
                        <a:schemeClr val="tx2">
                          <a:lumMod val="40000"/>
                          <a:lumOff val="60000"/>
                        </a:schemeClr>
                      </a:solidFill>
                      <a:prstDash val="solid"/>
                      <a:round/>
                      <a:headEnd type="none" w="med" len="med"/>
                      <a:tailEnd type="none" w="med" len="med"/>
                    </a:lnR>
                  </a:tcPr>
                </a:tc>
                <a:tc>
                  <a:txBody>
                    <a:bodyPr/>
                    <a:lstStyle/>
                    <a:p>
                      <a:pPr algn="l"/>
                      <a:r>
                        <a:rPr kumimoji="1" lang="en-US" sz="1500" dirty="0">
                          <a:latin typeface="メイリオ" panose="020B0604030504040204" pitchFamily="50" charset="-128"/>
                          <a:ea typeface="メイリオ" panose="020B0604030504040204" pitchFamily="50" charset="-128"/>
                        </a:rPr>
                        <a:t>Acquisition and ownership of securities</a:t>
                      </a:r>
                    </a:p>
                    <a:p>
                      <a:pPr algn="l"/>
                      <a:r>
                        <a:rPr kumimoji="1" lang="en-US" sz="1500" dirty="0">
                          <a:latin typeface="メイリオ" panose="020B0604030504040204" pitchFamily="50" charset="-128"/>
                          <a:ea typeface="メイリオ" panose="020B0604030504040204" pitchFamily="50" charset="-128"/>
                        </a:rPr>
                        <a:t>Operation and management of the assets of investment partnerships and limited liability investment partnerships, and investment in investment partnerships and limited liability investment partnerships, etc.</a:t>
                      </a:r>
                    </a:p>
                  </a:txBody>
                  <a:tcPr anchor="ct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2088707593"/>
                  </a:ext>
                </a:extLst>
              </a:tr>
              <a:tr h="284901">
                <a:tc>
                  <a:txBody>
                    <a:bodyPr/>
                    <a:lstStyle/>
                    <a:p>
                      <a:pPr algn="l"/>
                      <a:r>
                        <a:rPr kumimoji="1" lang="en-US" sz="1500">
                          <a:latin typeface="メイリオ" panose="020B0604030504040204" pitchFamily="50" charset="-128"/>
                          <a:ea typeface="メイリオ" panose="020B0604030504040204" pitchFamily="50" charset="-128"/>
                        </a:rPr>
                        <a:t>Date of establishment</a:t>
                      </a:r>
                    </a:p>
                  </a:txBody>
                  <a:tcPr anchor="ctr">
                    <a:lnR w="12700" cap="flat" cmpd="sng" algn="ctr">
                      <a:solidFill>
                        <a:schemeClr val="tx2">
                          <a:lumMod val="40000"/>
                          <a:lumOff val="60000"/>
                        </a:schemeClr>
                      </a:solidFill>
                      <a:prstDash val="solid"/>
                      <a:round/>
                      <a:headEnd type="none" w="med" len="med"/>
                      <a:tailEnd type="none" w="med" len="med"/>
                    </a:lnR>
                  </a:tcPr>
                </a:tc>
                <a:tc>
                  <a:txBody>
                    <a:bodyPr/>
                    <a:lstStyle/>
                    <a:p>
                      <a:pPr algn="l"/>
                      <a:r>
                        <a:rPr kumimoji="1" lang="en-US" sz="1500">
                          <a:latin typeface="メイリオ" panose="020B0604030504040204" pitchFamily="50" charset="-128"/>
                          <a:ea typeface="メイリオ" panose="020B0604030504040204" pitchFamily="50" charset="-128"/>
                        </a:rPr>
                        <a:t>April 1, 2020</a:t>
                      </a:r>
                    </a:p>
                  </a:txBody>
                  <a:tcPr anchor="ct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2670066158"/>
                  </a:ext>
                </a:extLst>
              </a:tr>
              <a:tr h="284901">
                <a:tc>
                  <a:txBody>
                    <a:bodyPr/>
                    <a:lstStyle/>
                    <a:p>
                      <a:pPr algn="l"/>
                      <a:r>
                        <a:rPr kumimoji="1" lang="en-US" sz="1500">
                          <a:latin typeface="メイリオ" panose="020B0604030504040204" pitchFamily="50" charset="-128"/>
                          <a:ea typeface="メイリオ" panose="020B0604030504040204" pitchFamily="50" charset="-128"/>
                        </a:rPr>
                        <a:t>Capital</a:t>
                      </a:r>
                    </a:p>
                  </a:txBody>
                  <a:tcPr anchor="ctr">
                    <a:lnR w="12700" cap="flat" cmpd="sng" algn="ctr">
                      <a:solidFill>
                        <a:schemeClr val="tx2">
                          <a:lumMod val="40000"/>
                          <a:lumOff val="60000"/>
                        </a:schemeClr>
                      </a:solidFill>
                      <a:prstDash val="solid"/>
                      <a:round/>
                      <a:headEnd type="none" w="med" len="med"/>
                      <a:tailEnd type="none" w="med" len="med"/>
                    </a:lnR>
                  </a:tcPr>
                </a:tc>
                <a:tc>
                  <a:txBody>
                    <a:bodyPr/>
                    <a:lstStyle/>
                    <a:p>
                      <a:pPr algn="l"/>
                      <a:r>
                        <a:rPr kumimoji="1" lang="en-US" sz="1500">
                          <a:latin typeface="メイリオ" panose="020B0604030504040204" pitchFamily="50" charset="-128"/>
                          <a:ea typeface="メイリオ" panose="020B0604030504040204" pitchFamily="50" charset="-128"/>
                        </a:rPr>
                        <a:t>50 million yen</a:t>
                      </a:r>
                    </a:p>
                  </a:txBody>
                  <a:tcPr anchor="ct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3052075150"/>
                  </a:ext>
                </a:extLst>
              </a:tr>
              <a:tr h="284901">
                <a:tc>
                  <a:txBody>
                    <a:bodyPr/>
                    <a:lstStyle/>
                    <a:p>
                      <a:pPr algn="l"/>
                      <a:r>
                        <a:rPr kumimoji="1" lang="en-US" sz="1500">
                          <a:latin typeface="メイリオ" panose="020B0604030504040204" pitchFamily="50" charset="-128"/>
                          <a:ea typeface="メイリオ" panose="020B0604030504040204" pitchFamily="50" charset="-128"/>
                        </a:rPr>
                        <a:t>Investment ratio</a:t>
                      </a:r>
                    </a:p>
                  </a:txBody>
                  <a:tcPr anchor="ctr">
                    <a:lnR w="12700" cap="flat" cmpd="sng" algn="ctr">
                      <a:solidFill>
                        <a:schemeClr val="tx2">
                          <a:lumMod val="40000"/>
                          <a:lumOff val="60000"/>
                        </a:schemeClr>
                      </a:solidFill>
                      <a:prstDash val="solid"/>
                      <a:round/>
                      <a:headEnd type="none" w="med" len="med"/>
                      <a:tailEnd type="none" w="med" len="med"/>
                    </a:lnR>
                  </a:tcPr>
                </a:tc>
                <a:tc>
                  <a:txBody>
                    <a:bodyPr/>
                    <a:lstStyle/>
                    <a:p>
                      <a:pPr algn="l"/>
                      <a:r>
                        <a:rPr kumimoji="1" lang="en-US" sz="1500">
                          <a:latin typeface="メイリオ" panose="020B0604030504040204" pitchFamily="50" charset="-128"/>
                          <a:ea typeface="メイリオ" panose="020B0604030504040204" pitchFamily="50" charset="-128"/>
                        </a:rPr>
                        <a:t>MarkLines: 100%</a:t>
                      </a:r>
                    </a:p>
                  </a:txBody>
                  <a:tcPr anchor="ct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90744171"/>
                  </a:ext>
                </a:extLst>
              </a:tr>
              <a:tr h="488402">
                <a:tc>
                  <a:txBody>
                    <a:bodyPr/>
                    <a:lstStyle/>
                    <a:p>
                      <a:pPr algn="l"/>
                      <a:r>
                        <a:rPr kumimoji="1" lang="en-US" sz="1500">
                          <a:latin typeface="メイリオ" panose="020B0604030504040204" pitchFamily="50" charset="-128"/>
                          <a:ea typeface="メイリオ" panose="020B0604030504040204" pitchFamily="50" charset="-128"/>
                        </a:rPr>
                        <a:t>Representative</a:t>
                      </a:r>
                    </a:p>
                  </a:txBody>
                  <a:tcPr anchor="ctr">
                    <a:lnR w="12700" cap="flat" cmpd="sng" algn="ctr">
                      <a:solidFill>
                        <a:schemeClr val="tx2">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pPr algn="l"/>
                      <a:r>
                        <a:rPr kumimoji="1" lang="en-US" sz="1500" dirty="0">
                          <a:latin typeface="メイリオ" panose="020B0604030504040204" pitchFamily="50" charset="-128"/>
                          <a:ea typeface="メイリオ" panose="020B0604030504040204" pitchFamily="50" charset="-128"/>
                        </a:rPr>
                        <a:t>Chairman and Representative Director Makoto Sakai</a:t>
                      </a:r>
                    </a:p>
                    <a:p>
                      <a:pPr algn="l"/>
                      <a:r>
                        <a:rPr kumimoji="1" lang="en-US" sz="1500" dirty="0">
                          <a:latin typeface="メイリオ" panose="020B0604030504040204" pitchFamily="50" charset="-128"/>
                          <a:ea typeface="メイリオ" panose="020B0604030504040204" pitchFamily="50" charset="-128"/>
                        </a:rPr>
                        <a:t>President and Representative Director Aya Miyake</a:t>
                      </a:r>
                    </a:p>
                  </a:txBody>
                  <a:tcPr anchor="ctr">
                    <a:lnL w="12700" cap="flat" cmpd="sng" algn="ctr">
                      <a:solidFill>
                        <a:schemeClr val="tx2">
                          <a:lumMod val="40000"/>
                          <a:lumOff val="6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429583398"/>
                  </a:ext>
                </a:extLst>
              </a:tr>
            </a:tbl>
          </a:graphicData>
        </a:graphic>
      </p:graphicFrame>
      <p:sp>
        <p:nvSpPr>
          <p:cNvPr id="7" name="タイトル 1">
            <a:extLst>
              <a:ext uri="{FF2B5EF4-FFF2-40B4-BE49-F238E27FC236}">
                <a16:creationId xmlns:a16="http://schemas.microsoft.com/office/drawing/2014/main" id="{67008274-DBCD-4A8B-B534-59577A201765}"/>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13</a:t>
            </a:fld>
            <a:endParaRPr lang="ja-JP" altLang="en-US"/>
          </a:p>
        </p:txBody>
      </p:sp>
      <p:sp>
        <p:nvSpPr>
          <p:cNvPr id="11" name="テキスト プレースホルダ 3"/>
          <p:cNvSpPr>
            <a:spLocks noGrp="1"/>
          </p:cNvSpPr>
          <p:nvPr>
            <p:ph type="body" sz="quarter" idx="14"/>
          </p:nvPr>
        </p:nvSpPr>
        <p:spPr>
          <a:xfrm>
            <a:off x="939553" y="1605459"/>
            <a:ext cx="7988478" cy="887437"/>
          </a:xfrm>
        </p:spPr>
        <p:txBody>
          <a:bodyPr anchor="t"/>
          <a:lstStyle/>
          <a:p>
            <a:pPr marL="0" indent="0">
              <a:spcAft>
                <a:spcPts val="600"/>
              </a:spcAft>
              <a:buNone/>
            </a:pPr>
            <a:r>
              <a:rPr kumimoji="1" lang="en-US" sz="2000" b="0" dirty="0">
                <a:solidFill>
                  <a:schemeClr val="tx1"/>
                </a:solidFill>
                <a:latin typeface="Arial" panose="020B0604020202020204" pitchFamily="34" charset="0"/>
                <a:cs typeface="Arial" panose="020B0604020202020204" pitchFamily="34" charset="0"/>
              </a:rPr>
              <a:t>With a view to reinforcing our global management system, we launched new companies in China in January, in Germany in February</a:t>
            </a:r>
            <a:r>
              <a:rPr lang="en-US" sz="2000" b="0" dirty="0">
                <a:solidFill>
                  <a:schemeClr val="tx1"/>
                </a:solidFill>
                <a:latin typeface="Arial" panose="020B0604020202020204" pitchFamily="34" charset="0"/>
                <a:cs typeface="Arial" panose="020B0604020202020204" pitchFamily="34" charset="0"/>
              </a:rPr>
              <a:t>, and in Japan in December.</a:t>
            </a:r>
          </a:p>
          <a:p>
            <a:pPr marL="0" indent="0">
              <a:spcAft>
                <a:spcPts val="600"/>
              </a:spcAft>
              <a:buNone/>
            </a:pPr>
            <a:r>
              <a:rPr lang="en-US" sz="2000" b="0" dirty="0">
                <a:solidFill>
                  <a:schemeClr val="tx1"/>
                </a:solidFill>
                <a:latin typeface="Arial" panose="020B0604020202020204" pitchFamily="34" charset="0"/>
                <a:cs typeface="Arial" panose="020B0604020202020204" pitchFamily="34" charset="0"/>
              </a:rPr>
              <a:t>In addition, our </a:t>
            </a:r>
            <a:r>
              <a:rPr kumimoji="1" lang="en-US" sz="2000" b="0" dirty="0">
                <a:solidFill>
                  <a:schemeClr val="tx1"/>
                </a:solidFill>
                <a:latin typeface="Arial" panose="020B0604020202020204" pitchFamily="34" charset="0"/>
                <a:cs typeface="Arial" panose="020B0604020202020204" pitchFamily="34" charset="0"/>
              </a:rPr>
              <a:t>head office was expanded and relocated at the end of March, 2020 to accommodate the increase in personnel</a:t>
            </a:r>
            <a:r>
              <a:rPr lang="en-US" sz="2000" b="0" dirty="0">
                <a:solidFill>
                  <a:schemeClr val="tx1"/>
                </a:solidFill>
                <a:latin typeface="Arial" panose="020B0604020202020204" pitchFamily="34" charset="0"/>
                <a:cs typeface="Arial" panose="020B0604020202020204" pitchFamily="34" charset="0"/>
              </a:rPr>
              <a:t>.</a:t>
            </a:r>
          </a:p>
        </p:txBody>
      </p:sp>
      <p:sp>
        <p:nvSpPr>
          <p:cNvPr id="17" name="コンテンツ プレースホルダー 37"/>
          <p:cNvSpPr txBox="1">
            <a:spLocks/>
          </p:cNvSpPr>
          <p:nvPr/>
        </p:nvSpPr>
        <p:spPr bwMode="auto">
          <a:xfrm>
            <a:off x="450214" y="773570"/>
            <a:ext cx="8099350" cy="46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marR="0" lvl="0" indent="-457200" defTabSz="180975" rtl="0" eaLnBrk="1" fontAlgn="auto" latinLnBrk="0" hangingPunct="1">
              <a:lnSpc>
                <a:spcPct val="100000"/>
              </a:lnSpc>
              <a:spcBef>
                <a:spcPts val="0"/>
              </a:spcBef>
              <a:spcAft>
                <a:spcPts val="600"/>
              </a:spcAft>
              <a:buClr>
                <a:srgbClr val="0070C0"/>
              </a:buClr>
              <a:buSzTx/>
              <a:buFont typeface="+mj-lt"/>
              <a:buAutoNum type="arabicPeriod" startAt="4"/>
              <a:tabLst/>
              <a:defRPr/>
            </a:pPr>
            <a:r>
              <a:rPr kumimoji="1" lang="en-US" sz="2400" b="1" i="0" u="none" strike="noStrike" cap="none" normalizeH="0" baseline="0" noProof="0" dirty="0">
                <a:ln>
                  <a:noFill/>
                </a:ln>
                <a:solidFill>
                  <a:schemeClr val="tx1"/>
                </a:solidFill>
                <a:uLnTx/>
                <a:uFillTx/>
                <a:ea typeface="メイリオ" panose="020B0604030504040204" pitchFamily="50" charset="-128"/>
                <a:cs typeface="Arial" panose="020B0604020202020204" pitchFamily="34" charset="0"/>
              </a:rPr>
              <a:t>Relocation of offices in China, Germany and Japan headquarters</a:t>
            </a:r>
          </a:p>
        </p:txBody>
      </p:sp>
      <p:sp>
        <p:nvSpPr>
          <p:cNvPr id="27" name="楕円 26"/>
          <p:cNvSpPr/>
          <p:nvPr/>
        </p:nvSpPr>
        <p:spPr>
          <a:xfrm>
            <a:off x="7959477" y="3704596"/>
            <a:ext cx="252000" cy="252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pic>
        <p:nvPicPr>
          <p:cNvPr id="8" name="図 4"/>
          <p:cNvPicPr>
            <a:picLocks noChangeAspect="1"/>
          </p:cNvPicPr>
          <p:nvPr/>
        </p:nvPicPr>
        <p:blipFill>
          <a:blip r:embed="rId2" cstate="print"/>
          <a:srcRect/>
          <a:stretch>
            <a:fillRect/>
          </a:stretch>
        </p:blipFill>
        <p:spPr bwMode="auto">
          <a:xfrm>
            <a:off x="1043310" y="3002235"/>
            <a:ext cx="7777162" cy="3667125"/>
          </a:xfrm>
          <a:prstGeom prst="rect">
            <a:avLst/>
          </a:prstGeom>
          <a:noFill/>
          <a:ln w="9525">
            <a:noFill/>
            <a:miter lim="800000"/>
            <a:headEnd/>
            <a:tailEnd/>
          </a:ln>
        </p:spPr>
      </p:pic>
      <p:cxnSp>
        <p:nvCxnSpPr>
          <p:cNvPr id="10" name="直線コネクタ 9"/>
          <p:cNvCxnSpPr/>
          <p:nvPr/>
        </p:nvCxnSpPr>
        <p:spPr>
          <a:xfrm>
            <a:off x="3550464" y="4334901"/>
            <a:ext cx="251851" cy="320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円/楕円 23"/>
          <p:cNvSpPr/>
          <p:nvPr/>
        </p:nvSpPr>
        <p:spPr>
          <a:xfrm>
            <a:off x="3732345" y="4621146"/>
            <a:ext cx="107950" cy="10795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4" name="直線コネクタ 13"/>
          <p:cNvCxnSpPr>
            <a:cxnSpLocks/>
          </p:cNvCxnSpPr>
          <p:nvPr/>
        </p:nvCxnSpPr>
        <p:spPr>
          <a:xfrm flipV="1">
            <a:off x="1584269" y="4164710"/>
            <a:ext cx="270525" cy="56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円/楕円 23"/>
          <p:cNvSpPr/>
          <p:nvPr/>
        </p:nvSpPr>
        <p:spPr>
          <a:xfrm>
            <a:off x="1809763" y="4105149"/>
            <a:ext cx="107950" cy="10795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8" name="直線コネクタ 17"/>
          <p:cNvCxnSpPr>
            <a:stCxn id="1026" idx="1"/>
            <a:endCxn id="19" idx="6"/>
          </p:cNvCxnSpPr>
          <p:nvPr/>
        </p:nvCxnSpPr>
        <p:spPr>
          <a:xfrm flipH="1" flipV="1">
            <a:off x="4440805" y="4599454"/>
            <a:ext cx="450555" cy="262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円/楕円 23"/>
          <p:cNvSpPr/>
          <p:nvPr/>
        </p:nvSpPr>
        <p:spPr>
          <a:xfrm>
            <a:off x="4332855" y="4545479"/>
            <a:ext cx="107950" cy="107950"/>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026" name="Picture 2" descr="https://www.marklines.com/ja/company/img/group_mlj.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77" b="8889"/>
          <a:stretch/>
        </p:blipFill>
        <p:spPr bwMode="auto">
          <a:xfrm>
            <a:off x="4891360" y="4366967"/>
            <a:ext cx="792000" cy="99011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891361" y="5357925"/>
            <a:ext cx="792000" cy="180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a:ln w="9525">
                  <a:noFill/>
                  <a:round/>
                  <a:headEnd/>
                  <a:tailEnd/>
                </a:ln>
                <a:solidFill>
                  <a:schemeClr val="bg1"/>
                </a:solidFill>
                <a:latin typeface="メイリオ" panose="020B0604030504040204" pitchFamily="50" charset="-128"/>
                <a:ea typeface="メイリオ" panose="020B0604030504040204" pitchFamily="50" charset="-128"/>
              </a:rPr>
              <a:t>Tokyo Head Office</a:t>
            </a:r>
          </a:p>
        </p:txBody>
      </p:sp>
      <p:pic>
        <p:nvPicPr>
          <p:cNvPr id="1028" name="Picture 4" descr="https://www.marklines.com/ja/company/img/group_m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897" y="3208476"/>
            <a:ext cx="792000" cy="105534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2946897" y="4173633"/>
            <a:ext cx="792000" cy="180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ln w="9525">
                  <a:noFill/>
                  <a:round/>
                  <a:headEnd/>
                  <a:tailEnd/>
                </a:ln>
                <a:solidFill>
                  <a:schemeClr val="bg1"/>
                </a:solidFill>
                <a:latin typeface="メイリオ" panose="020B0604030504040204" pitchFamily="50" charset="-128"/>
                <a:ea typeface="メイリオ" panose="020B0604030504040204" pitchFamily="50" charset="-128"/>
              </a:rPr>
              <a:t>Shanghai Office</a:t>
            </a:r>
          </a:p>
        </p:txBody>
      </p:sp>
      <p:grpSp>
        <p:nvGrpSpPr>
          <p:cNvPr id="2" name="Group 1">
            <a:extLst>
              <a:ext uri="{FF2B5EF4-FFF2-40B4-BE49-F238E27FC236}">
                <a16:creationId xmlns:a16="http://schemas.microsoft.com/office/drawing/2014/main" id="{DE2FCE18-E049-46BC-8538-64AD9184792C}"/>
              </a:ext>
            </a:extLst>
          </p:cNvPr>
          <p:cNvGrpSpPr/>
          <p:nvPr/>
        </p:nvGrpSpPr>
        <p:grpSpPr>
          <a:xfrm>
            <a:off x="906209" y="4794647"/>
            <a:ext cx="977001" cy="945954"/>
            <a:chOff x="882794" y="3002235"/>
            <a:chExt cx="977001" cy="945954"/>
          </a:xfrm>
        </p:grpSpPr>
        <p:pic>
          <p:nvPicPr>
            <p:cNvPr id="3" name="Picture 2" descr="https://www.marklines.com/ja/company/img/group_ml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794" y="3002235"/>
              <a:ext cx="972000" cy="72900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887795" y="3696189"/>
              <a:ext cx="972000" cy="252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ln w="9525">
                    <a:noFill/>
                    <a:round/>
                    <a:headEnd/>
                    <a:tailEnd/>
                  </a:ln>
                  <a:solidFill>
                    <a:schemeClr val="bg1"/>
                  </a:solidFill>
                  <a:latin typeface="メイリオ" panose="020B0604030504040204" pitchFamily="50" charset="-128"/>
                  <a:ea typeface="メイリオ" panose="020B0604030504040204" pitchFamily="50" charset="-128"/>
                </a:rPr>
                <a:t>Frankfurt Office</a:t>
              </a:r>
            </a:p>
          </p:txBody>
        </p:sp>
      </p:grpSp>
      <p:sp>
        <p:nvSpPr>
          <p:cNvPr id="22" name="タイトル 1">
            <a:extLst>
              <a:ext uri="{FF2B5EF4-FFF2-40B4-BE49-F238E27FC236}">
                <a16:creationId xmlns:a16="http://schemas.microsoft.com/office/drawing/2014/main" id="{319CB1A0-EC21-49F2-A8FA-FE13D2CB2529}"/>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272711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srcRect l="26193" t="28413" r="25780" b="16442"/>
          <a:stretch/>
        </p:blipFill>
        <p:spPr>
          <a:xfrm>
            <a:off x="4839345" y="1417125"/>
            <a:ext cx="4068000" cy="2627458"/>
          </a:xfrm>
          <a:prstGeom prst="rect">
            <a:avLst/>
          </a:prstGeom>
          <a:ln>
            <a:solidFill>
              <a:schemeClr val="tx1"/>
            </a:solidFill>
          </a:ln>
        </p:spPr>
      </p:pic>
      <p:pic>
        <p:nvPicPr>
          <p:cNvPr id="3" name="図 2"/>
          <p:cNvPicPr>
            <a:picLocks noChangeAspect="1"/>
          </p:cNvPicPr>
          <p:nvPr/>
        </p:nvPicPr>
        <p:blipFill rotWithShape="1">
          <a:blip r:embed="rId3"/>
          <a:srcRect l="1083" t="20200" r="46980" b="33256"/>
          <a:stretch/>
        </p:blipFill>
        <p:spPr>
          <a:xfrm>
            <a:off x="4844296" y="4396709"/>
            <a:ext cx="4068000" cy="2050603"/>
          </a:xfrm>
          <a:prstGeom prst="rect">
            <a:avLst/>
          </a:prstGeom>
          <a:ln>
            <a:solidFill>
              <a:schemeClr val="tx1"/>
            </a:solidFill>
          </a:ln>
        </p:spPr>
      </p:pic>
      <p:sp>
        <p:nvSpPr>
          <p:cNvPr id="5" name="正方形/長方形 4"/>
          <p:cNvSpPr/>
          <p:nvPr/>
        </p:nvSpPr>
        <p:spPr>
          <a:xfrm>
            <a:off x="467544" y="1268759"/>
            <a:ext cx="4129337" cy="8877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Clr>
                <a:srgbClr val="0070C0"/>
              </a:buClr>
              <a:buFont typeface="+mj-ea"/>
              <a:buAutoNum type="circleNumDbPlain"/>
            </a:pPr>
            <a:r>
              <a:rPr lang="en-US" sz="1700" dirty="0">
                <a:solidFill>
                  <a:schemeClr val="tx1"/>
                </a:solidFill>
                <a:latin typeface="メイリオ" panose="020B0604030504040204" pitchFamily="50" charset="-128"/>
                <a:ea typeface="メイリオ" panose="020B0604030504040204" pitchFamily="50" charset="-128"/>
              </a:rPr>
              <a:t>Business alliance with Springer </a:t>
            </a:r>
            <a:r>
              <a:rPr lang="en-US" sz="1700" dirty="0" err="1">
                <a:solidFill>
                  <a:schemeClr val="tx1"/>
                </a:solidFill>
                <a:latin typeface="メイリオ" panose="020B0604030504040204" pitchFamily="50" charset="-128"/>
                <a:ea typeface="メイリオ" panose="020B0604030504040204" pitchFamily="50" charset="-128"/>
              </a:rPr>
              <a:t>Fachmedien</a:t>
            </a:r>
            <a:r>
              <a:rPr lang="en-US" sz="1700" dirty="0">
                <a:solidFill>
                  <a:schemeClr val="tx1"/>
                </a:solidFill>
                <a:latin typeface="メイリオ" panose="020B0604030504040204" pitchFamily="50" charset="-128"/>
                <a:ea typeface="メイリオ" panose="020B0604030504040204" pitchFamily="50" charset="-128"/>
              </a:rPr>
              <a:t> Wiesbaden GmbH (Springer)</a:t>
            </a:r>
          </a:p>
        </p:txBody>
      </p:sp>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14</a:t>
            </a:fld>
            <a:endParaRPr lang="ja-JP" altLang="en-US"/>
          </a:p>
        </p:txBody>
      </p:sp>
      <p:sp>
        <p:nvSpPr>
          <p:cNvPr id="14" name="コンテンツ プレースホルダー 37"/>
          <p:cNvSpPr txBox="1">
            <a:spLocks/>
          </p:cNvSpPr>
          <p:nvPr/>
        </p:nvSpPr>
        <p:spPr bwMode="auto">
          <a:xfrm>
            <a:off x="446165" y="770681"/>
            <a:ext cx="8485197" cy="49807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marR="0" lvl="0" indent="-457200" defTabSz="180975" rtl="0" eaLnBrk="1" fontAlgn="auto" latinLnBrk="0" hangingPunct="1">
              <a:lnSpc>
                <a:spcPct val="100000"/>
              </a:lnSpc>
              <a:spcBef>
                <a:spcPts val="0"/>
              </a:spcBef>
              <a:spcAft>
                <a:spcPts val="600"/>
              </a:spcAft>
              <a:buClr>
                <a:srgbClr val="0070C0"/>
              </a:buClr>
              <a:buSzTx/>
              <a:buFont typeface="+mj-lt"/>
              <a:buAutoNum type="arabicPeriod" startAt="5"/>
              <a:tabLst/>
              <a:defRPr/>
            </a:pPr>
            <a:r>
              <a:rPr kumimoji="1" lang="en-US" sz="2400" b="1" i="0" u="none" strike="noStrike" cap="none" normalizeH="0" baseline="0" noProof="0" dirty="0">
                <a:ln>
                  <a:noFill/>
                </a:ln>
                <a:solidFill>
                  <a:schemeClr val="tx1"/>
                </a:solidFill>
                <a:uLnTx/>
                <a:uFillTx/>
                <a:ea typeface="メイリオ" panose="020B0604030504040204" pitchFamily="50" charset="-128"/>
                <a:cs typeface="Arial" panose="020B0604020202020204" pitchFamily="34" charset="0"/>
              </a:rPr>
              <a:t>Strengthening the content of </a:t>
            </a:r>
            <a:r>
              <a:rPr lang="en-US" sz="2400" b="1" dirty="0">
                <a:ea typeface="メイリオ" panose="020B0604030504040204" pitchFamily="50" charset="-128"/>
                <a:cs typeface="Arial" panose="020B0604020202020204" pitchFamily="34" charset="0"/>
              </a:rPr>
              <a:t>the Information Platform</a:t>
            </a:r>
          </a:p>
        </p:txBody>
      </p:sp>
      <p:sp>
        <p:nvSpPr>
          <p:cNvPr id="9" name="正方形/長方形 8"/>
          <p:cNvSpPr/>
          <p:nvPr/>
        </p:nvSpPr>
        <p:spPr>
          <a:xfrm>
            <a:off x="827584" y="2166109"/>
            <a:ext cx="3888432" cy="15666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0070C0"/>
              </a:buClr>
            </a:pPr>
            <a:r>
              <a:rPr lang="en-US" sz="1600" dirty="0">
                <a:solidFill>
                  <a:schemeClr val="tx1"/>
                </a:solidFill>
                <a:latin typeface="メイリオ" panose="020B0604030504040204" pitchFamily="50" charset="-128"/>
                <a:ea typeface="メイリオ" panose="020B0604030504040204" pitchFamily="50" charset="-128"/>
              </a:rPr>
              <a:t>Springer publishes technical journals and other publications aimed primarily at engineers and social scientists. Through this partnership, the company will reprint 12 articles per year from ATZ, the world's oldest automotive technology magazine, which was first published in 1898.</a:t>
            </a:r>
          </a:p>
        </p:txBody>
      </p:sp>
      <p:sp>
        <p:nvSpPr>
          <p:cNvPr id="4" name="正方形/長方形 3"/>
          <p:cNvSpPr/>
          <p:nvPr/>
        </p:nvSpPr>
        <p:spPr>
          <a:xfrm>
            <a:off x="4818105" y="1271438"/>
            <a:ext cx="4104000" cy="325242"/>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a:ln w="9525">
                  <a:noFill/>
                  <a:round/>
                  <a:headEnd/>
                  <a:tailEnd/>
                </a:ln>
                <a:solidFill>
                  <a:schemeClr val="bg1"/>
                </a:solidFill>
                <a:latin typeface="メイリオ" panose="020B0604030504040204" pitchFamily="50" charset="-128"/>
                <a:ea typeface="メイリオ" panose="020B0604030504040204" pitchFamily="50" charset="-128"/>
              </a:rPr>
              <a:t>Report on self-driving shuttle buses, courtesy of Springer</a:t>
            </a:r>
          </a:p>
        </p:txBody>
      </p:sp>
      <p:sp>
        <p:nvSpPr>
          <p:cNvPr id="18" name="正方形/長方形 17"/>
          <p:cNvSpPr/>
          <p:nvPr/>
        </p:nvSpPr>
        <p:spPr>
          <a:xfrm>
            <a:off x="467544" y="4467779"/>
            <a:ext cx="4001057" cy="68941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Clr>
                <a:srgbClr val="0070C0"/>
              </a:buClr>
              <a:buFont typeface="+mj-ea"/>
              <a:buAutoNum type="circleNumDbPlain" startAt="2"/>
            </a:pPr>
            <a:r>
              <a:rPr lang="en-US" sz="1700" dirty="0">
                <a:solidFill>
                  <a:schemeClr val="tx1"/>
                </a:solidFill>
                <a:latin typeface="メイリオ" panose="020B0604030504040204" pitchFamily="50" charset="-128"/>
                <a:ea typeface="メイリオ" panose="020B0604030504040204" pitchFamily="50" charset="-128"/>
              </a:rPr>
              <a:t>Enhanced the following content for Germany and China:</a:t>
            </a:r>
          </a:p>
        </p:txBody>
      </p:sp>
      <p:sp>
        <p:nvSpPr>
          <p:cNvPr id="19" name="正方形/長方形 18"/>
          <p:cNvSpPr/>
          <p:nvPr/>
        </p:nvSpPr>
        <p:spPr>
          <a:xfrm>
            <a:off x="827583" y="5018741"/>
            <a:ext cx="3847817" cy="136258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spcAft>
                <a:spcPts val="600"/>
              </a:spcAft>
              <a:buClr>
                <a:srgbClr val="0070C0"/>
              </a:buClr>
              <a:buFont typeface="Arial" panose="020B0604020202020204" pitchFamily="34" charset="0"/>
              <a:buChar char="•"/>
            </a:pPr>
            <a:r>
              <a:rPr lang="en-US" sz="1600" dirty="0">
                <a:ln w="9525">
                  <a:noFill/>
                  <a:round/>
                  <a:headEnd/>
                  <a:tailEnd/>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Newly added sales figures for diesel vehicles in Germany.</a:t>
            </a:r>
          </a:p>
          <a:p>
            <a:pPr marL="216000" indent="-216000">
              <a:spcAft>
                <a:spcPts val="600"/>
              </a:spcAft>
              <a:buClr>
                <a:srgbClr val="0070C0"/>
              </a:buClr>
              <a:buFont typeface="Arial" panose="020B0604020202020204" pitchFamily="34" charset="0"/>
              <a:buChar char="•"/>
            </a:pPr>
            <a:r>
              <a:rPr lang="en-US" sz="1600" dirty="0">
                <a:ln w="9525">
                  <a:noFill/>
                  <a:round/>
                  <a:headEnd/>
                  <a:tailEnd/>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Newly added information on the number of retail units registered in China.</a:t>
            </a:r>
          </a:p>
        </p:txBody>
      </p:sp>
      <p:sp>
        <p:nvSpPr>
          <p:cNvPr id="20" name="正方形/長方形 19"/>
          <p:cNvSpPr/>
          <p:nvPr/>
        </p:nvSpPr>
        <p:spPr>
          <a:xfrm>
            <a:off x="4827362" y="4303075"/>
            <a:ext cx="4104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a:ln w="9525">
                  <a:noFill/>
                  <a:round/>
                  <a:headEnd/>
                  <a:tailEnd/>
                </a:ln>
                <a:solidFill>
                  <a:schemeClr val="bg1"/>
                </a:solidFill>
                <a:latin typeface="メイリオ" panose="020B0604030504040204" pitchFamily="50" charset="-128"/>
                <a:ea typeface="メイリオ" panose="020B0604030504040204" pitchFamily="50" charset="-128"/>
              </a:rPr>
              <a:t>Sales volume information for diesel engines in Germany</a:t>
            </a:r>
          </a:p>
        </p:txBody>
      </p:sp>
      <p:sp>
        <p:nvSpPr>
          <p:cNvPr id="15" name="タイトル 1">
            <a:extLst>
              <a:ext uri="{FF2B5EF4-FFF2-40B4-BE49-F238E27FC236}">
                <a16:creationId xmlns:a16="http://schemas.microsoft.com/office/drawing/2014/main" id="{048984D0-40AE-49CB-AC7C-1552E1363F9E}"/>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140610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 2"/>
          <p:cNvSpPr>
            <a:spLocks noGrp="1"/>
          </p:cNvSpPr>
          <p:nvPr>
            <p:ph type="sldNum" sz="quarter" idx="10"/>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6A081CD0-5BC7-41B6-B7F1-255E56E10691}" type="slidenum">
              <a:rPr lang="ja-JP" altLang="en-US" smtClean="0"/>
              <a:pPr fontAlgn="base">
                <a:spcBef>
                  <a:spcPct val="0"/>
                </a:spcBef>
                <a:spcAft>
                  <a:spcPct val="0"/>
                </a:spcAft>
                <a:defRPr/>
              </a:pPr>
              <a:t>15</a:t>
            </a:fld>
            <a:endParaRPr lang="ja-JP" altLang="en-US"/>
          </a:p>
        </p:txBody>
      </p:sp>
      <p:sp>
        <p:nvSpPr>
          <p:cNvPr id="5" name="正方形/長方形 33">
            <a:extLst>
              <a:ext uri="{FF2B5EF4-FFF2-40B4-BE49-F238E27FC236}">
                <a16:creationId xmlns:a16="http://schemas.microsoft.com/office/drawing/2014/main" id="{EF091DD4-77C9-476D-9224-73699BD7AD1B}"/>
              </a:ext>
            </a:extLst>
          </p:cNvPr>
          <p:cNvSpPr/>
          <p:nvPr/>
        </p:nvSpPr>
        <p:spPr>
          <a:xfrm>
            <a:off x="1187624" y="1268760"/>
            <a:ext cx="7120498" cy="42485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900000" algn="ctr">
              <a:spcAft>
                <a:spcPts val="2400"/>
              </a:spcAft>
              <a:buClr>
                <a:srgbClr val="0070C0"/>
              </a:buClr>
              <a:buFont typeface="+mj-lt"/>
              <a:buAutoNum type="romanUcPeriod" startAt="2"/>
            </a:pPr>
            <a:r>
              <a:rPr kumimoji="1" lang="en-US" sz="3600" b="1" dirty="0">
                <a:solidFill>
                  <a:srgbClr val="0070C0"/>
                </a:solidFill>
                <a:latin typeface="Arial" panose="020B0604020202020204" pitchFamily="34" charset="0"/>
                <a:ea typeface="メイリオ" pitchFamily="50" charset="-128"/>
                <a:cs typeface="Arial" panose="020B0604020202020204" pitchFamily="34" charset="0"/>
              </a:rPr>
              <a:t>Financial Summary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Summary of Consolidated Financial Results</a:t>
            </a:r>
          </a:p>
        </p:txBody>
      </p:sp>
      <p:sp>
        <p:nvSpPr>
          <p:cNvPr id="8" name="スライド番号プレースホルダ 7"/>
          <p:cNvSpPr>
            <a:spLocks noGrp="1"/>
          </p:cNvSpPr>
          <p:nvPr>
            <p:ph type="sldNum" sz="quarter" idx="16"/>
          </p:nvPr>
        </p:nvSpPr>
        <p:spPr/>
        <p:txBody>
          <a:bodyPr>
            <a:noAutofit/>
          </a:bodyPr>
          <a:lstStyle/>
          <a:p>
            <a:pPr>
              <a:defRPr/>
            </a:pPr>
            <a:fld id="{33E2C8A2-554C-4A53-A811-41B99328606B}" type="slidenum">
              <a:rPr lang="ja-JP" altLang="en-US"/>
              <a:pPr>
                <a:defRPr/>
              </a:pPr>
              <a:t>16</a:t>
            </a:fld>
            <a:endParaRPr lang="ja-JP" altLang="en-US"/>
          </a:p>
        </p:txBody>
      </p:sp>
      <p:sp>
        <p:nvSpPr>
          <p:cNvPr id="5" name="テキスト ボックス 4"/>
          <p:cNvSpPr txBox="1"/>
          <p:nvPr/>
        </p:nvSpPr>
        <p:spPr>
          <a:xfrm>
            <a:off x="7541273" y="1117823"/>
            <a:ext cx="1304257" cy="276999"/>
          </a:xfrm>
          <a:prstGeom prst="rect">
            <a:avLst/>
          </a:prstGeom>
          <a:noFill/>
        </p:spPr>
        <p:txBody>
          <a:bodyPr wrap="square" rtlCol="0">
            <a:spAutoFit/>
          </a:bodyPr>
          <a:lstStyle/>
          <a:p>
            <a:pPr fontAlgn="auto">
              <a:spcBef>
                <a:spcPts val="0"/>
              </a:spcBef>
              <a:spcAft>
                <a:spcPts val="0"/>
              </a:spcAft>
              <a:defRPr/>
            </a:pPr>
            <a:r>
              <a:rPr lang="en-US" sz="1200">
                <a:latin typeface="メイリオ" panose="020B0604030504040204" pitchFamily="50" charset="-128"/>
                <a:ea typeface="メイリオ" panose="020B0604030504040204" pitchFamily="50" charset="-128"/>
              </a:rPr>
              <a:t>(Unit: Millions of yen)</a:t>
            </a:r>
          </a:p>
        </p:txBody>
      </p:sp>
      <p:sp>
        <p:nvSpPr>
          <p:cNvPr id="6" name="正方形/長方形 5"/>
          <p:cNvSpPr/>
          <p:nvPr/>
        </p:nvSpPr>
        <p:spPr>
          <a:xfrm>
            <a:off x="481361" y="833296"/>
            <a:ext cx="7059912" cy="41751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indent="-288000">
              <a:buClr>
                <a:srgbClr val="0070C0"/>
              </a:buClr>
              <a:buFont typeface="Wingdings" panose="05000000000000000000" pitchFamily="2" charset="2"/>
              <a:buChar char="n"/>
            </a:pPr>
            <a:r>
              <a:rPr lang="en-US" sz="2400" dirty="0">
                <a:solidFill>
                  <a:schemeClr val="tx1"/>
                </a:solidFill>
                <a:latin typeface="Arial" panose="020B0604020202020204" pitchFamily="34" charset="0"/>
                <a:ea typeface="メイリオ" panose="020B0604030504040204" pitchFamily="50" charset="-128"/>
                <a:cs typeface="Arial" panose="020B0604020202020204" pitchFamily="34" charset="0"/>
              </a:rPr>
              <a:t>Record-high profits for the 10th consecutive year</a:t>
            </a:r>
          </a:p>
        </p:txBody>
      </p:sp>
      <p:graphicFrame>
        <p:nvGraphicFramePr>
          <p:cNvPr id="3" name="表 2"/>
          <p:cNvGraphicFramePr>
            <a:graphicFrameLocks noGrp="1"/>
          </p:cNvGraphicFramePr>
          <p:nvPr>
            <p:extLst>
              <p:ext uri="{D42A27DB-BD31-4B8C-83A1-F6EECF244321}">
                <p14:modId xmlns:p14="http://schemas.microsoft.com/office/powerpoint/2010/main" val="1970104495"/>
              </p:ext>
            </p:extLst>
          </p:nvPr>
        </p:nvGraphicFramePr>
        <p:xfrm>
          <a:off x="506293" y="1361569"/>
          <a:ext cx="8208911" cy="5038443"/>
        </p:xfrm>
        <a:graphic>
          <a:graphicData uri="http://schemas.openxmlformats.org/drawingml/2006/table">
            <a:tbl>
              <a:tblPr firstRow="1" bandRow="1">
                <a:tableStyleId>{5C22544A-7EE6-4342-B048-85BDC9FD1C3A}</a:tableStyleId>
              </a:tblPr>
              <a:tblGrid>
                <a:gridCol w="1761451">
                  <a:extLst>
                    <a:ext uri="{9D8B030D-6E8A-4147-A177-3AD203B41FA5}">
                      <a16:colId xmlns:a16="http://schemas.microsoft.com/office/drawing/2014/main" val="678014871"/>
                    </a:ext>
                  </a:extLst>
                </a:gridCol>
                <a:gridCol w="1152128">
                  <a:extLst>
                    <a:ext uri="{9D8B030D-6E8A-4147-A177-3AD203B41FA5}">
                      <a16:colId xmlns:a16="http://schemas.microsoft.com/office/drawing/2014/main" val="1151764307"/>
                    </a:ext>
                  </a:extLst>
                </a:gridCol>
                <a:gridCol w="974853">
                  <a:extLst>
                    <a:ext uri="{9D8B030D-6E8A-4147-A177-3AD203B41FA5}">
                      <a16:colId xmlns:a16="http://schemas.microsoft.com/office/drawing/2014/main" val="3357955582"/>
                    </a:ext>
                  </a:extLst>
                </a:gridCol>
                <a:gridCol w="4320479">
                  <a:extLst>
                    <a:ext uri="{9D8B030D-6E8A-4147-A177-3AD203B41FA5}">
                      <a16:colId xmlns:a16="http://schemas.microsoft.com/office/drawing/2014/main" val="1829477415"/>
                    </a:ext>
                  </a:extLst>
                </a:gridCol>
              </a:tblGrid>
              <a:tr h="801996">
                <a:tc>
                  <a:txBody>
                    <a:bodyPr/>
                    <a:lstStyle/>
                    <a:p>
                      <a:endParaRPr kumimoji="1" lang="ja-JP" altLang="en-US" dirty="0"/>
                    </a:p>
                  </a:txBody>
                  <a:tcPr>
                    <a:solidFill>
                      <a:schemeClr val="tx1">
                        <a:lumMod val="65000"/>
                        <a:lumOff val="35000"/>
                      </a:schemeClr>
                    </a:solidFill>
                  </a:tcPr>
                </a:tc>
                <a:tc>
                  <a:txBody>
                    <a:bodyPr/>
                    <a:lstStyle/>
                    <a:p>
                      <a:pPr algn="ctr"/>
                      <a:r>
                        <a:rPr kumimoji="1" lang="en-US" sz="1600" dirty="0">
                          <a:solidFill>
                            <a:schemeClr val="bg1"/>
                          </a:solidFill>
                          <a:latin typeface="Arial" panose="020B0604020202020204" pitchFamily="34" charset="0"/>
                          <a:ea typeface="メイリオ" pitchFamily="50" charset="-128"/>
                          <a:cs typeface="Arial" panose="020B0604020202020204" pitchFamily="34" charset="0"/>
                        </a:rPr>
                        <a:t>2020</a:t>
                      </a:r>
                    </a:p>
                    <a:p>
                      <a:pPr algn="ctr"/>
                      <a:r>
                        <a:rPr kumimoji="1" lang="en-US" sz="1600" dirty="0">
                          <a:solidFill>
                            <a:schemeClr val="bg1"/>
                          </a:solidFill>
                          <a:latin typeface="Arial" panose="020B0604020202020204" pitchFamily="34" charset="0"/>
                          <a:ea typeface="メイリオ" pitchFamily="50" charset="-128"/>
                          <a:cs typeface="Arial" panose="020B0604020202020204" pitchFamily="34" charset="0"/>
                        </a:rPr>
                        <a:t>Actuals</a:t>
                      </a:r>
                    </a:p>
                  </a:txBody>
                  <a:tcPr anchor="ctr">
                    <a:solidFill>
                      <a:schemeClr val="tx1">
                        <a:lumMod val="65000"/>
                        <a:lumOff val="35000"/>
                      </a:schemeClr>
                    </a:solidFill>
                  </a:tcPr>
                </a:tc>
                <a:tc>
                  <a:txBody>
                    <a:bodyPr/>
                    <a:lstStyle/>
                    <a:p>
                      <a:pPr algn="ctr"/>
                      <a:r>
                        <a:rPr kumimoji="1" lang="en-US" sz="1600">
                          <a:solidFill>
                            <a:schemeClr val="bg1"/>
                          </a:solidFill>
                          <a:latin typeface="Arial" panose="020B0604020202020204" pitchFamily="34" charset="0"/>
                          <a:ea typeface="メイリオ" pitchFamily="50" charset="-128"/>
                          <a:cs typeface="Arial" panose="020B0604020202020204" pitchFamily="34" charset="0"/>
                        </a:rPr>
                        <a:t>Change y/y (%)</a:t>
                      </a:r>
                      <a:endParaRPr kumimoji="1" lang="en-US" sz="1600" dirty="0">
                        <a:solidFill>
                          <a:schemeClr val="bg1"/>
                        </a:solidFill>
                        <a:latin typeface="Arial" panose="020B0604020202020204" pitchFamily="34" charset="0"/>
                        <a:ea typeface="メイリオ" pitchFamily="50" charset="-128"/>
                        <a:cs typeface="Arial" panose="020B0604020202020204" pitchFamily="34" charset="0"/>
                      </a:endParaRPr>
                    </a:p>
                  </a:txBody>
                  <a:tcPr anchor="ctr">
                    <a:solidFill>
                      <a:schemeClr val="tx1">
                        <a:lumMod val="65000"/>
                        <a:lumOff val="35000"/>
                      </a:schemeClr>
                    </a:solidFill>
                  </a:tcPr>
                </a:tc>
                <a:tc>
                  <a:txBody>
                    <a:bodyPr/>
                    <a:lstStyle/>
                    <a:p>
                      <a:pPr algn="ctr"/>
                      <a:r>
                        <a:rPr lang="en-US">
                          <a:solidFill>
                            <a:schemeClr val="bg1"/>
                          </a:solidFill>
                          <a:latin typeface="Arial" panose="020B0604020202020204" pitchFamily="34" charset="0"/>
                          <a:cs typeface="Arial" panose="020B0604020202020204" pitchFamily="34" charset="0"/>
                        </a:rPr>
                        <a:t>Primary factors</a:t>
                      </a:r>
                    </a:p>
                  </a:txBody>
                  <a:tcPr anchor="ctr">
                    <a:solidFill>
                      <a:schemeClr val="tx1">
                        <a:lumMod val="65000"/>
                        <a:lumOff val="35000"/>
                      </a:schemeClr>
                    </a:solidFill>
                  </a:tcPr>
                </a:tc>
                <a:extLst>
                  <a:ext uri="{0D108BD9-81ED-4DB2-BD59-A6C34878D82A}">
                    <a16:rowId xmlns:a16="http://schemas.microsoft.com/office/drawing/2014/main" val="317937918"/>
                  </a:ext>
                </a:extLst>
              </a:tr>
              <a:tr h="1571857">
                <a:tc>
                  <a:txBody>
                    <a:bodyPr/>
                    <a:lstStyle/>
                    <a:p>
                      <a:pPr algn="l"/>
                      <a:r>
                        <a:rPr kumimoji="1" lang="en-US" sz="1400" b="0" dirty="0">
                          <a:solidFill>
                            <a:schemeClr val="tx1"/>
                          </a:solidFill>
                          <a:latin typeface="Arial" panose="020B0604020202020204" pitchFamily="34" charset="0"/>
                          <a:ea typeface="メイリオ" pitchFamily="50" charset="-128"/>
                          <a:cs typeface="Arial" panose="020B0604020202020204" pitchFamily="34" charset="0"/>
                        </a:rPr>
                        <a:t>Consolidated net sales</a:t>
                      </a:r>
                    </a:p>
                  </a:txBody>
                  <a:tcPr anchor="ctr">
                    <a:solidFill>
                      <a:schemeClr val="bg1">
                        <a:lumMod val="85000"/>
                      </a:schemeClr>
                    </a:solidFill>
                  </a:tcPr>
                </a:tc>
                <a:tc>
                  <a:txBody>
                    <a:bodyPr/>
                    <a:lstStyle/>
                    <a:p>
                      <a:pPr algn="r"/>
                      <a:r>
                        <a:rPr kumimoji="1" lang="en-US" sz="2400" b="1" dirty="0">
                          <a:solidFill>
                            <a:schemeClr val="tx1"/>
                          </a:solidFill>
                          <a:latin typeface="Arial" panose="020B0604020202020204" pitchFamily="34" charset="0"/>
                          <a:ea typeface="メイリオ" pitchFamily="50" charset="-128"/>
                          <a:cs typeface="Arial" panose="020B0604020202020204" pitchFamily="34" charset="0"/>
                        </a:rPr>
                        <a:t>2663</a:t>
                      </a:r>
                    </a:p>
                  </a:txBody>
                  <a:tcPr anchor="ctr">
                    <a:solidFill>
                      <a:schemeClr val="bg1">
                        <a:lumMod val="85000"/>
                      </a:schemeClr>
                    </a:solidFill>
                  </a:tcPr>
                </a:tc>
                <a:tc>
                  <a:txBody>
                    <a:bodyPr/>
                    <a:lstStyle/>
                    <a:p>
                      <a:pPr algn="r"/>
                      <a:r>
                        <a:rPr kumimoji="1" lang="en-US" sz="2200" b="1" dirty="0">
                          <a:solidFill>
                            <a:schemeClr val="tx1"/>
                          </a:solidFill>
                          <a:latin typeface="Arial" panose="020B0604020202020204" pitchFamily="34" charset="0"/>
                          <a:ea typeface="メイリオ" pitchFamily="50" charset="-128"/>
                          <a:cs typeface="Arial" panose="020B0604020202020204" pitchFamily="34" charset="0"/>
                        </a:rPr>
                        <a:t>+11.9</a:t>
                      </a:r>
                    </a:p>
                  </a:txBody>
                  <a:tcPr anchor="ctr">
                    <a:solidFill>
                      <a:schemeClr val="bg1">
                        <a:lumMod val="85000"/>
                      </a:schemeClr>
                    </a:solidFill>
                  </a:tcPr>
                </a:tc>
                <a:tc>
                  <a:txBody>
                    <a:bodyPr/>
                    <a:lstStyle/>
                    <a:p>
                      <a:pPr marL="0" indent="0"/>
                      <a:r>
                        <a:rPr lang="en-US" sz="1400" b="0" baseline="0" dirty="0">
                          <a:latin typeface="Arial" panose="020B0604020202020204" pitchFamily="34" charset="0"/>
                          <a:ea typeface="メイリオ" pitchFamily="50" charset="-128"/>
                          <a:cs typeface="Arial" panose="020B0604020202020204" pitchFamily="34" charset="0"/>
                        </a:rPr>
                        <a:t>The "Information Platform" business increased by 10.1% from the previous fiscal year. For the other businesses, our benchmarking-related business and promotional advertising business increased significantly from the previous fiscal year, but growth in the consulting and recruiting businesses slowed due to lower-than-expected results in the previous fiscal year. Overall, sales were up 11.9% y/y.</a:t>
                      </a:r>
                    </a:p>
                  </a:txBody>
                  <a:tcPr anchor="ctr">
                    <a:solidFill>
                      <a:schemeClr val="bg1">
                        <a:lumMod val="85000"/>
                      </a:schemeClr>
                    </a:solidFill>
                  </a:tcPr>
                </a:tc>
                <a:extLst>
                  <a:ext uri="{0D108BD9-81ED-4DB2-BD59-A6C34878D82A}">
                    <a16:rowId xmlns:a16="http://schemas.microsoft.com/office/drawing/2014/main" val="3364576920"/>
                  </a:ext>
                </a:extLst>
              </a:tr>
              <a:tr h="691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400" b="0" dirty="0">
                          <a:solidFill>
                            <a:schemeClr val="tx1"/>
                          </a:solidFill>
                          <a:latin typeface="Arial" panose="020B0604020202020204" pitchFamily="34" charset="0"/>
                          <a:ea typeface="メイリオ" pitchFamily="50" charset="-128"/>
                          <a:cs typeface="Arial" panose="020B0604020202020204" pitchFamily="34" charset="0"/>
                        </a:rPr>
                        <a:t>Consolidated operating income</a:t>
                      </a:r>
                    </a:p>
                  </a:txBody>
                  <a:tcPr anchor="ctr">
                    <a:solidFill>
                      <a:schemeClr val="accent6">
                        <a:lumMod val="20000"/>
                        <a:lumOff val="80000"/>
                      </a:schemeClr>
                    </a:solidFill>
                  </a:tcPr>
                </a:tc>
                <a:tc>
                  <a:txBody>
                    <a:bodyPr/>
                    <a:lstStyle/>
                    <a:p>
                      <a:pPr algn="r"/>
                      <a:r>
                        <a:rPr kumimoji="1" lang="en-US" sz="2400" b="1">
                          <a:solidFill>
                            <a:schemeClr val="tx1"/>
                          </a:solidFill>
                          <a:latin typeface="Arial" panose="020B0604020202020204" pitchFamily="34" charset="0"/>
                          <a:ea typeface="メイリオ" pitchFamily="50" charset="-128"/>
                          <a:cs typeface="Arial" panose="020B0604020202020204" pitchFamily="34" charset="0"/>
                        </a:rPr>
                        <a:t>960</a:t>
                      </a:r>
                    </a:p>
                  </a:txBody>
                  <a:tcPr anchor="ctr">
                    <a:solidFill>
                      <a:schemeClr val="accent6">
                        <a:lumMod val="20000"/>
                        <a:lumOff val="80000"/>
                      </a:schemeClr>
                    </a:solidFill>
                  </a:tcPr>
                </a:tc>
                <a:tc>
                  <a:txBody>
                    <a:bodyPr/>
                    <a:lstStyle/>
                    <a:p>
                      <a:pPr algn="r"/>
                      <a:r>
                        <a:rPr kumimoji="1" lang="en-US" sz="2200" b="1">
                          <a:solidFill>
                            <a:schemeClr val="tx1"/>
                          </a:solidFill>
                          <a:latin typeface="Arial" panose="020B0604020202020204" pitchFamily="34" charset="0"/>
                          <a:ea typeface="メイリオ" pitchFamily="50" charset="-128"/>
                          <a:cs typeface="Arial" panose="020B0604020202020204" pitchFamily="34" charset="0"/>
                        </a:rPr>
                        <a:t>+9.9</a:t>
                      </a:r>
                    </a:p>
                  </a:txBody>
                  <a:tcPr anchor="ctr">
                    <a:solidFill>
                      <a:schemeClr val="accent6">
                        <a:lumMod val="20000"/>
                        <a:lumOff val="80000"/>
                      </a:schemeClr>
                    </a:solidFill>
                  </a:tcPr>
                </a:tc>
                <a:tc>
                  <a:txBody>
                    <a:bodyPr/>
                    <a:lstStyle/>
                    <a:p>
                      <a:pPr marL="0" indent="0"/>
                      <a:r>
                        <a:rPr lang="en-US" sz="1400" b="0" i="0" dirty="0">
                          <a:solidFill>
                            <a:schemeClr val="tx1"/>
                          </a:solidFill>
                          <a:latin typeface="Arial" panose="020B0604020202020204" pitchFamily="34" charset="0"/>
                          <a:ea typeface="メイリオ" pitchFamily="50" charset="-128"/>
                          <a:cs typeface="Arial" panose="020B0604020202020204" pitchFamily="34" charset="0"/>
                        </a:rPr>
                        <a:t>Affected by the slowdown in sales growth, sales increased only 9.9% y/y.</a:t>
                      </a:r>
                    </a:p>
                  </a:txBody>
                  <a:tcPr anchor="ctr">
                    <a:solidFill>
                      <a:schemeClr val="accent6">
                        <a:lumMod val="20000"/>
                        <a:lumOff val="80000"/>
                      </a:schemeClr>
                    </a:solidFill>
                  </a:tcPr>
                </a:tc>
                <a:extLst>
                  <a:ext uri="{0D108BD9-81ED-4DB2-BD59-A6C34878D82A}">
                    <a16:rowId xmlns:a16="http://schemas.microsoft.com/office/drawing/2014/main" val="3126894645"/>
                  </a:ext>
                </a:extLst>
              </a:tr>
              <a:tr h="801996">
                <a:tc>
                  <a:txBody>
                    <a:bodyPr/>
                    <a:lstStyle/>
                    <a:p>
                      <a:pPr algn="l"/>
                      <a:r>
                        <a:rPr kumimoji="1" lang="en-US" sz="1400" b="0" dirty="0">
                          <a:solidFill>
                            <a:schemeClr val="tx1"/>
                          </a:solidFill>
                          <a:latin typeface="Arial" panose="020B0604020202020204" pitchFamily="34" charset="0"/>
                          <a:ea typeface="メイリオ" pitchFamily="50" charset="-128"/>
                          <a:cs typeface="Arial" panose="020B0604020202020204" pitchFamily="34" charset="0"/>
                        </a:rPr>
                        <a:t>Consolidated ordinary income</a:t>
                      </a:r>
                    </a:p>
                  </a:txBody>
                  <a:tcPr anchor="ctr">
                    <a:solidFill>
                      <a:schemeClr val="bg1">
                        <a:lumMod val="85000"/>
                      </a:schemeClr>
                    </a:solidFill>
                  </a:tcPr>
                </a:tc>
                <a:tc>
                  <a:txBody>
                    <a:bodyPr/>
                    <a:lstStyle/>
                    <a:p>
                      <a:pPr algn="r"/>
                      <a:r>
                        <a:rPr kumimoji="1" lang="en-US" sz="2400" b="1">
                          <a:solidFill>
                            <a:schemeClr val="tx1"/>
                          </a:solidFill>
                          <a:latin typeface="Arial" panose="020B0604020202020204" pitchFamily="34" charset="0"/>
                          <a:ea typeface="メイリオ" pitchFamily="50" charset="-128"/>
                          <a:cs typeface="Arial" panose="020B0604020202020204" pitchFamily="34" charset="0"/>
                        </a:rPr>
                        <a:t>957</a:t>
                      </a:r>
                    </a:p>
                  </a:txBody>
                  <a:tcPr anchor="ctr">
                    <a:solidFill>
                      <a:schemeClr val="bg1">
                        <a:lumMod val="85000"/>
                      </a:schemeClr>
                    </a:solidFill>
                  </a:tcPr>
                </a:tc>
                <a:tc>
                  <a:txBody>
                    <a:bodyPr/>
                    <a:lstStyle/>
                    <a:p>
                      <a:pPr algn="r"/>
                      <a:r>
                        <a:rPr kumimoji="1" lang="en-US" sz="2200" b="1">
                          <a:solidFill>
                            <a:schemeClr val="tx1"/>
                          </a:solidFill>
                          <a:latin typeface="Arial" panose="020B0604020202020204" pitchFamily="34" charset="0"/>
                          <a:ea typeface="メイリオ" pitchFamily="50" charset="-128"/>
                          <a:cs typeface="Arial" panose="020B0604020202020204" pitchFamily="34" charset="0"/>
                        </a:rPr>
                        <a:t>+8.2</a:t>
                      </a:r>
                    </a:p>
                  </a:txBody>
                  <a:tcPr anchor="ctr">
                    <a:solidFill>
                      <a:schemeClr val="bg1">
                        <a:lumMod val="85000"/>
                      </a:schemeClr>
                    </a:solidFill>
                  </a:tcPr>
                </a:tc>
                <a:tc>
                  <a:txBody>
                    <a:bodyPr/>
                    <a:lstStyle/>
                    <a:p>
                      <a:pPr marL="0" indent="0"/>
                      <a:r>
                        <a:rPr lang="en-US" sz="1400" dirty="0">
                          <a:solidFill>
                            <a:schemeClr val="tx1"/>
                          </a:solidFill>
                          <a:latin typeface="Arial" panose="020B0604020202020204" pitchFamily="34" charset="0"/>
                          <a:ea typeface="メイリオ" pitchFamily="50" charset="-128"/>
                          <a:cs typeface="Arial" panose="020B0604020202020204" pitchFamily="34" charset="0"/>
                        </a:rPr>
                        <a:t>Operating income increased by 8.2% y/y due to the limited growth of 9.9% y/y and the impact of foreign exchange losses.</a:t>
                      </a:r>
                    </a:p>
                  </a:txBody>
                  <a:tcPr anchor="ctr">
                    <a:solidFill>
                      <a:schemeClr val="bg1">
                        <a:lumMod val="85000"/>
                      </a:schemeClr>
                    </a:solidFill>
                  </a:tcPr>
                </a:tc>
                <a:extLst>
                  <a:ext uri="{0D108BD9-81ED-4DB2-BD59-A6C34878D82A}">
                    <a16:rowId xmlns:a16="http://schemas.microsoft.com/office/drawing/2014/main" val="2089112555"/>
                  </a:ext>
                </a:extLst>
              </a:tr>
              <a:tr h="825891">
                <a:tc>
                  <a:txBody>
                    <a:bodyPr/>
                    <a:lstStyle/>
                    <a:p>
                      <a:pPr algn="l"/>
                      <a:r>
                        <a:rPr kumimoji="1" lang="en-US" sz="1400" b="0" dirty="0">
                          <a:solidFill>
                            <a:schemeClr val="tx1"/>
                          </a:solidFill>
                          <a:latin typeface="Arial" panose="020B0604020202020204" pitchFamily="34" charset="0"/>
                          <a:ea typeface="メイリオ" pitchFamily="50" charset="-128"/>
                          <a:cs typeface="Arial" panose="020B0604020202020204" pitchFamily="34" charset="0"/>
                        </a:rPr>
                        <a:t>Net income attributable to shareholders of the parent company</a:t>
                      </a:r>
                    </a:p>
                  </a:txBody>
                  <a:tcPr anchor="ctr">
                    <a:solidFill>
                      <a:schemeClr val="accent6">
                        <a:lumMod val="20000"/>
                        <a:lumOff val="80000"/>
                      </a:schemeClr>
                    </a:solidFill>
                  </a:tcPr>
                </a:tc>
                <a:tc>
                  <a:txBody>
                    <a:bodyPr/>
                    <a:lstStyle/>
                    <a:p>
                      <a:pPr algn="r"/>
                      <a:r>
                        <a:rPr kumimoji="1" lang="en-US" sz="2400" b="1">
                          <a:solidFill>
                            <a:schemeClr val="tx1"/>
                          </a:solidFill>
                          <a:latin typeface="Arial" panose="020B0604020202020204" pitchFamily="34" charset="0"/>
                          <a:ea typeface="メイリオ" pitchFamily="50" charset="-128"/>
                          <a:cs typeface="Arial" panose="020B0604020202020204" pitchFamily="34" charset="0"/>
                        </a:rPr>
                        <a:t>630</a:t>
                      </a:r>
                    </a:p>
                  </a:txBody>
                  <a:tcPr anchor="ctr">
                    <a:solidFill>
                      <a:schemeClr val="accent6">
                        <a:lumMod val="20000"/>
                        <a:lumOff val="80000"/>
                      </a:schemeClr>
                    </a:solidFill>
                  </a:tcPr>
                </a:tc>
                <a:tc>
                  <a:txBody>
                    <a:bodyPr/>
                    <a:lstStyle/>
                    <a:p>
                      <a:pPr algn="r"/>
                      <a:r>
                        <a:rPr kumimoji="1" lang="en-US" sz="2200" b="1">
                          <a:solidFill>
                            <a:schemeClr val="tx1"/>
                          </a:solidFill>
                          <a:latin typeface="Arial" panose="020B0604020202020204" pitchFamily="34" charset="0"/>
                          <a:ea typeface="メイリオ" pitchFamily="50" charset="-128"/>
                          <a:cs typeface="Arial" panose="020B0604020202020204" pitchFamily="34" charset="0"/>
                        </a:rPr>
                        <a:t>+3.0</a:t>
                      </a:r>
                    </a:p>
                  </a:txBody>
                  <a:tcPr anchor="ctr">
                    <a:solidFill>
                      <a:schemeClr val="accent6">
                        <a:lumMod val="20000"/>
                        <a:lumOff val="80000"/>
                      </a:schemeClr>
                    </a:solidFill>
                  </a:tcPr>
                </a:tc>
                <a:tc>
                  <a:txBody>
                    <a:bodyPr/>
                    <a:lstStyle/>
                    <a:p>
                      <a:pPr marL="0" indent="0"/>
                      <a:r>
                        <a:rPr lang="en-US" sz="1400" dirty="0">
                          <a:solidFill>
                            <a:schemeClr val="tx1"/>
                          </a:solidFill>
                          <a:latin typeface="Arial" panose="020B0604020202020204" pitchFamily="34" charset="0"/>
                          <a:ea typeface="メイリオ" pitchFamily="50" charset="-128"/>
                          <a:cs typeface="Arial" panose="020B0604020202020204" pitchFamily="34" charset="0"/>
                        </a:rPr>
                        <a:t>Increased by 3.0% y/y due to the impact of a JPY 56 million loss on the valuation of investment securities.</a:t>
                      </a:r>
                    </a:p>
                  </a:txBody>
                  <a:tcPr anchor="ctr">
                    <a:solidFill>
                      <a:schemeClr val="accent6">
                        <a:lumMod val="20000"/>
                        <a:lumOff val="80000"/>
                      </a:schemeClr>
                    </a:solidFill>
                  </a:tcPr>
                </a:tc>
                <a:extLst>
                  <a:ext uri="{0D108BD9-81ED-4DB2-BD59-A6C34878D82A}">
                    <a16:rowId xmlns:a16="http://schemas.microsoft.com/office/drawing/2014/main" val="2822530318"/>
                  </a:ext>
                </a:extLst>
              </a:tr>
            </a:tbl>
          </a:graphicData>
        </a:graphic>
      </p:graphicFrame>
    </p:spTree>
    <p:extLst>
      <p:ext uri="{BB962C8B-B14F-4D97-AF65-F5344CB8AC3E}">
        <p14:creationId xmlns:p14="http://schemas.microsoft.com/office/powerpoint/2010/main" val="318007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Business segment profit and loss</a:t>
            </a:r>
          </a:p>
        </p:txBody>
      </p:sp>
      <p:sp>
        <p:nvSpPr>
          <p:cNvPr id="8" name="スライド番号プレースホルダ 7"/>
          <p:cNvSpPr>
            <a:spLocks noGrp="1"/>
          </p:cNvSpPr>
          <p:nvPr>
            <p:ph type="sldNum" sz="quarter" idx="16"/>
          </p:nvPr>
        </p:nvSpPr>
        <p:spPr/>
        <p:txBody>
          <a:bodyPr>
            <a:noAutofit/>
          </a:bodyPr>
          <a:lstStyle/>
          <a:p>
            <a:pPr>
              <a:defRPr/>
            </a:pPr>
            <a:fld id="{E0155CE5-E0B1-485B-8E39-2D5ED67BD3CF}" type="slidenum">
              <a:rPr lang="ja-JP" altLang="en-US"/>
              <a:pPr>
                <a:defRPr/>
              </a:pPr>
              <a:t>17</a:t>
            </a:fld>
            <a:endParaRPr lang="ja-JP" altLang="en-US"/>
          </a:p>
        </p:txBody>
      </p:sp>
      <p:graphicFrame>
        <p:nvGraphicFramePr>
          <p:cNvPr id="7" name="コンテンツ プレースホルダー 13"/>
          <p:cNvGraphicFramePr>
            <a:graphicFrameLocks/>
          </p:cNvGraphicFramePr>
          <p:nvPr>
            <p:extLst>
              <p:ext uri="{D42A27DB-BD31-4B8C-83A1-F6EECF244321}">
                <p14:modId xmlns:p14="http://schemas.microsoft.com/office/powerpoint/2010/main" val="671885235"/>
              </p:ext>
            </p:extLst>
          </p:nvPr>
        </p:nvGraphicFramePr>
        <p:xfrm>
          <a:off x="408960" y="1152877"/>
          <a:ext cx="8231690" cy="5012427"/>
        </p:xfrm>
        <a:graphic>
          <a:graphicData uri="http://schemas.openxmlformats.org/drawingml/2006/table">
            <a:tbl>
              <a:tblPr firstRow="1" firstCol="1">
                <a:tableStyleId>{7DF18680-E054-41AD-8BC1-D1AEF772440D}</a:tableStyleId>
              </a:tblPr>
              <a:tblGrid>
                <a:gridCol w="2290832">
                  <a:extLst>
                    <a:ext uri="{9D8B030D-6E8A-4147-A177-3AD203B41FA5}">
                      <a16:colId xmlns:a16="http://schemas.microsoft.com/office/drawing/2014/main" val="20000"/>
                    </a:ext>
                  </a:extLst>
                </a:gridCol>
                <a:gridCol w="1944216">
                  <a:extLst>
                    <a:ext uri="{9D8B030D-6E8A-4147-A177-3AD203B41FA5}">
                      <a16:colId xmlns:a16="http://schemas.microsoft.com/office/drawing/2014/main" val="1704810034"/>
                    </a:ext>
                  </a:extLst>
                </a:gridCol>
                <a:gridCol w="1080120">
                  <a:extLst>
                    <a:ext uri="{9D8B030D-6E8A-4147-A177-3AD203B41FA5}">
                      <a16:colId xmlns:a16="http://schemas.microsoft.com/office/drawing/2014/main" val="2216031253"/>
                    </a:ext>
                  </a:extLst>
                </a:gridCol>
                <a:gridCol w="1008762">
                  <a:extLst>
                    <a:ext uri="{9D8B030D-6E8A-4147-A177-3AD203B41FA5}">
                      <a16:colId xmlns:a16="http://schemas.microsoft.com/office/drawing/2014/main" val="448217613"/>
                    </a:ext>
                  </a:extLst>
                </a:gridCol>
                <a:gridCol w="936103">
                  <a:extLst>
                    <a:ext uri="{9D8B030D-6E8A-4147-A177-3AD203B41FA5}">
                      <a16:colId xmlns:a16="http://schemas.microsoft.com/office/drawing/2014/main" val="3997825436"/>
                    </a:ext>
                  </a:extLst>
                </a:gridCol>
                <a:gridCol w="971657">
                  <a:extLst>
                    <a:ext uri="{9D8B030D-6E8A-4147-A177-3AD203B41FA5}">
                      <a16:colId xmlns:a16="http://schemas.microsoft.com/office/drawing/2014/main" val="770561807"/>
                    </a:ext>
                  </a:extLst>
                </a:gridCol>
              </a:tblGrid>
              <a:tr h="312507">
                <a:tc gridSpan="2">
                  <a:txBody>
                    <a:bodyPr/>
                    <a:lstStyle/>
                    <a:p>
                      <a:pPr algn="ctr"/>
                      <a:r>
                        <a:rPr kumimoji="1" lang="en-US" sz="1400" b="0" dirty="0">
                          <a:solidFill>
                            <a:schemeClr val="bg1"/>
                          </a:solidFill>
                          <a:latin typeface="Arial" panose="020B0604020202020204" pitchFamily="34" charset="0"/>
                          <a:ea typeface="メイリオ" pitchFamily="50" charset="-128"/>
                          <a:cs typeface="Arial" panose="020B0604020202020204" pitchFamily="34" charset="0"/>
                        </a:rPr>
                        <a:t>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kumimoji="1" lang="ja-JP" altLang="en-US"/>
                    </a:p>
                  </a:txBody>
                  <a:tcPr/>
                </a:tc>
                <a:tc>
                  <a:txBody>
                    <a:bodyPr/>
                    <a:lstStyle/>
                    <a:p>
                      <a:pPr algn="ctr"/>
                      <a:r>
                        <a:rPr kumimoji="1" lang="en-US" sz="1400" b="0">
                          <a:solidFill>
                            <a:schemeClr val="bg1"/>
                          </a:solidFill>
                          <a:latin typeface="Arial" panose="020B0604020202020204" pitchFamily="34" charset="0"/>
                          <a:ea typeface="メイリオ" pitchFamily="50" charset="-128"/>
                          <a:cs typeface="Arial" panose="020B0604020202020204" pitchFamily="34" charset="0"/>
                        </a:rPr>
                        <a:t>2019</a:t>
                      </a:r>
                    </a:p>
                    <a:p>
                      <a:pPr algn="ctr"/>
                      <a:r>
                        <a:rPr kumimoji="1" lang="en-US" sz="1400" b="0">
                          <a:solidFill>
                            <a:schemeClr val="bg1"/>
                          </a:solidFill>
                          <a:latin typeface="Arial" panose="020B0604020202020204" pitchFamily="34" charset="0"/>
                          <a:ea typeface="メイリオ" pitchFamily="50" charset="-128"/>
                          <a:cs typeface="Arial" panose="020B0604020202020204" pitchFamily="34" charset="0"/>
                        </a:rPr>
                        <a:t>Actuals</a:t>
                      </a:r>
                    </a:p>
                  </a:txBody>
                  <a:tcPr marL="94389" marR="94389" marT="47195" marB="471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kumimoji="1" lang="en-US" sz="1400" b="0">
                          <a:solidFill>
                            <a:schemeClr val="bg1"/>
                          </a:solidFill>
                          <a:latin typeface="Arial" panose="020B0604020202020204" pitchFamily="34" charset="0"/>
                          <a:ea typeface="メイリオ" pitchFamily="50" charset="-128"/>
                          <a:cs typeface="Arial" panose="020B0604020202020204" pitchFamily="34" charset="0"/>
                        </a:rPr>
                        <a:t>2020</a:t>
                      </a:r>
                    </a:p>
                    <a:p>
                      <a:pPr algn="ctr"/>
                      <a:r>
                        <a:rPr kumimoji="1" lang="en-US" sz="1400" b="0">
                          <a:solidFill>
                            <a:schemeClr val="bg1"/>
                          </a:solidFill>
                          <a:latin typeface="Arial" panose="020B0604020202020204" pitchFamily="34" charset="0"/>
                          <a:ea typeface="メイリオ" pitchFamily="50" charset="-128"/>
                          <a:cs typeface="Arial" panose="020B0604020202020204" pitchFamily="34" charset="0"/>
                        </a:rPr>
                        <a:t>Actuals</a:t>
                      </a:r>
                    </a:p>
                  </a:txBody>
                  <a:tcPr marL="94389" marR="94389" marT="47195" marB="471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gridSpan="2">
                  <a:txBody>
                    <a:bodyPr/>
                    <a:lstStyle/>
                    <a:p>
                      <a:pPr algn="ctr"/>
                      <a:r>
                        <a:rPr kumimoji="1" lang="en-US" sz="1400" b="0">
                          <a:solidFill>
                            <a:schemeClr val="bg1"/>
                          </a:solidFill>
                          <a:latin typeface="Arial" panose="020B0604020202020204" pitchFamily="34" charset="0"/>
                          <a:ea typeface="メイリオ" pitchFamily="50" charset="-128"/>
                          <a:cs typeface="Arial" panose="020B0604020202020204" pitchFamily="34" charset="0"/>
                        </a:rPr>
                        <a:t>Change from previous period</a:t>
                      </a:r>
                    </a:p>
                  </a:txBody>
                  <a:tcPr marL="94389" marR="94389" marT="47195" marB="47195"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algn="l" rtl="0"/>
                      <a:endParaRPr kumimoji="1" lang="ja-JP" altLang="en-US" sz="1500" b="0" dirty="0">
                        <a:solidFill>
                          <a:schemeClr val="bg1"/>
                        </a:solidFill>
                        <a:latin typeface="メイリオ" pitchFamily="50" charset="-128"/>
                        <a:ea typeface="メイリオ" pitchFamily="50" charset="-128"/>
                        <a:cs typeface="メイリオ" pitchFamily="50" charset="-128"/>
                      </a:endParaRPr>
                    </a:p>
                  </a:txBody>
                  <a:tcPr marL="94389" marR="94389" marT="47195" marB="47195" anchor="ctr">
                    <a:lnL w="12700" cap="flat" cmpd="sng" algn="ctr">
                      <a:solidFill>
                        <a:schemeClr val="bg1"/>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23445">
                <a:tc rowSpan="2">
                  <a:txBody>
                    <a:bodyPr/>
                    <a:lstStyle/>
                    <a:p>
                      <a:pPr marL="108000" algn="l"/>
                      <a:r>
                        <a:rPr kumimoji="1" lang="en-US" sz="1200" b="0" dirty="0">
                          <a:solidFill>
                            <a:schemeClr val="tx1"/>
                          </a:solidFill>
                          <a:latin typeface="Arial" panose="020B0604020202020204" pitchFamily="34" charset="0"/>
                          <a:ea typeface="メイリオ" pitchFamily="50" charset="-128"/>
                          <a:cs typeface="Arial" panose="020B0604020202020204" pitchFamily="34" charset="0"/>
                        </a:rPr>
                        <a:t>Information Platform 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1,748</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1,925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+176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+10.1%</a:t>
                      </a:r>
                    </a:p>
                  </a:txBody>
                  <a:tcPr marL="108000" marR="94389"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885">
                <a:tc vMerge="1">
                  <a:txBody>
                    <a:bodyPr/>
                    <a:lstStyle/>
                    <a:p>
                      <a:endParaRPr kumimoji="1" lang="ja-JP" altLang="en-US" sz="1200" dirty="0"/>
                    </a:p>
                  </a:txBody>
                  <a:tcPr marL="94389" marR="94389" marT="47195" marB="47195" anchor="ctr">
                    <a:lnL w="28575"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20000"/>
                      </a:srgbClr>
                    </a:solidFill>
                  </a:tcPr>
                </a:tc>
                <a:tc>
                  <a:txBody>
                    <a:bodyPr/>
                    <a:lstStyle/>
                    <a:p>
                      <a:pPr algn="l"/>
                      <a:r>
                        <a:rPr kumimoji="1" lang="en-US" sz="1200" b="0" dirty="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959</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1,085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+125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+13.1%</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594361"/>
                  </a:ext>
                </a:extLst>
              </a:tr>
              <a:tr h="290274">
                <a:tc rowSpan="2">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kumimoji="1" lang="en-US" sz="1200" b="0">
                          <a:solidFill>
                            <a:schemeClr val="tx1"/>
                          </a:solidFill>
                          <a:latin typeface="Arial" panose="020B0604020202020204" pitchFamily="34" charset="0"/>
                          <a:ea typeface="メイリオ" pitchFamily="50" charset="-128"/>
                          <a:cs typeface="Arial" panose="020B0604020202020204" pitchFamily="34" charset="0"/>
                        </a:rPr>
                        <a:t>Benchmarking-related 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dirty="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156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277</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+120</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+77.4%</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4603410"/>
                  </a:ext>
                </a:extLst>
              </a:tr>
              <a:tr h="290274">
                <a:tc vMerge="1">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itchFamily="50" charset="-128"/>
                        <a:ea typeface="メイリオ" pitchFamily="50" charset="-128"/>
                        <a:cs typeface="メイリオ" pitchFamily="50" charset="-128"/>
                      </a:endParaRPr>
                    </a:p>
                  </a:txBody>
                  <a:tcPr marL="94389" marR="94389" marT="47195" marB="47195" anchor="ctr">
                    <a:lnL w="28575"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20000"/>
                      </a:srgbClr>
                    </a:solidFill>
                  </a:tcPr>
                </a:tc>
                <a:tc>
                  <a:txBody>
                    <a:bodyPr/>
                    <a:lstStyle/>
                    <a:p>
                      <a:pPr algn="l"/>
                      <a:r>
                        <a:rPr kumimoji="1" lang="en-US" sz="1200" b="0" dirty="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39</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65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+25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+64.9%</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559500"/>
                  </a:ext>
                </a:extLst>
              </a:tr>
              <a:tr h="290274">
                <a:tc rowSpan="2">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kumimoji="1" lang="en-US" sz="1200" b="0">
                          <a:solidFill>
                            <a:schemeClr val="tx1"/>
                          </a:solidFill>
                          <a:latin typeface="Arial" panose="020B0604020202020204" pitchFamily="34" charset="0"/>
                          <a:ea typeface="メイリオ" pitchFamily="50" charset="-128"/>
                          <a:cs typeface="Arial" panose="020B0604020202020204" pitchFamily="34" charset="0"/>
                        </a:rPr>
                        <a:t>Market Forecast Information sales 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dirty="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128</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138</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+10</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+7.9%</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085822"/>
                  </a:ext>
                </a:extLst>
              </a:tr>
              <a:tr h="290274">
                <a:tc vMerge="1">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itchFamily="50" charset="-128"/>
                        <a:ea typeface="メイリオ" pitchFamily="50" charset="-128"/>
                        <a:cs typeface="メイリオ" pitchFamily="50" charset="-128"/>
                      </a:endParaRPr>
                    </a:p>
                  </a:txBody>
                  <a:tcPr marL="94389" marR="94389" marT="47195" marB="47195" anchor="ctr">
                    <a:lnL w="28575"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20000"/>
                      </a:srgbClr>
                    </a:solidFill>
                  </a:tcPr>
                </a:tc>
                <a:tc>
                  <a:txBody>
                    <a:bodyPr/>
                    <a:lstStyle/>
                    <a:p>
                      <a:pPr algn="l"/>
                      <a:r>
                        <a:rPr kumimoji="1" lang="en-US" sz="1200" b="0" dirty="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30</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35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+16.6%</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4664803"/>
                  </a:ext>
                </a:extLst>
              </a:tr>
              <a:tr h="290274">
                <a:tc rowSpan="2">
                  <a:txBody>
                    <a:bodyPr/>
                    <a:lstStyle/>
                    <a:p>
                      <a:pPr marL="108000"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Consulting 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203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191</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(12)</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(6.1%)</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0274">
                <a:tc vMerge="1">
                  <a:txBody>
                    <a:bodyPr/>
                    <a:lstStyle/>
                    <a:p>
                      <a:pPr marL="108000" algn="l" rtl="0"/>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marL="94389" marR="94389" marT="47195" marB="47195" anchor="ctr">
                    <a:lnL w="28575"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20000"/>
                      </a:srgb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56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33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(23)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solidFill>
                            <a:schemeClr val="tx1"/>
                          </a:solidFill>
                          <a:latin typeface="Arial" panose="020B0604020202020204" pitchFamily="34" charset="0"/>
                          <a:ea typeface="メイリオ" pitchFamily="50" charset="-128"/>
                          <a:cs typeface="Arial" panose="020B0604020202020204" pitchFamily="34" charset="0"/>
                        </a:rPr>
                        <a:t>(40.9%)</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967540"/>
                  </a:ext>
                </a:extLst>
              </a:tr>
              <a:tr h="234870">
                <a:tc rowSpan="2">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en-US" sz="1200" b="0">
                          <a:solidFill>
                            <a:schemeClr val="tx1"/>
                          </a:solidFill>
                          <a:latin typeface="Arial" panose="020B0604020202020204" pitchFamily="34" charset="0"/>
                          <a:ea typeface="メイリオ" pitchFamily="50" charset="-128"/>
                          <a:cs typeface="Arial" panose="020B0604020202020204" pitchFamily="34" charset="0"/>
                        </a:rPr>
                        <a:t>Promotional Advertising 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23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36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+13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+56.4%</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8260823"/>
                  </a:ext>
                </a:extLst>
              </a:tr>
              <a:tr h="173624">
                <a:tc vMerge="1">
                  <a:txBody>
                    <a:bodyPr/>
                    <a:lstStyle/>
                    <a:p>
                      <a:endParaRPr kumimoji="1" lang="ja-JP" altLang="en-US"/>
                    </a:p>
                  </a:txBody>
                  <a:tcPr>
                    <a:lnL w="28575"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20000"/>
                      </a:srgb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14</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24</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+10</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+70.5%</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181143"/>
                  </a:ext>
                </a:extLst>
              </a:tr>
              <a:tr h="173624">
                <a:tc rowSpan="2">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kumimoji="1" lang="en-US" sz="1200" b="0">
                          <a:solidFill>
                            <a:schemeClr val="tx1"/>
                          </a:solidFill>
                          <a:latin typeface="Arial" panose="020B0604020202020204" pitchFamily="34" charset="0"/>
                          <a:ea typeface="メイリオ" pitchFamily="50" charset="-128"/>
                          <a:cs typeface="Arial" panose="020B0604020202020204" pitchFamily="34" charset="0"/>
                        </a:rPr>
                        <a:t>Recruiting Solutions business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119</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93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(26)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solidFill>
                            <a:schemeClr val="tx1"/>
                          </a:solidFill>
                          <a:latin typeface="Arial" panose="020B0604020202020204" pitchFamily="34" charset="0"/>
                          <a:ea typeface="メイリオ" pitchFamily="50" charset="-128"/>
                          <a:cs typeface="Arial" panose="020B0604020202020204" pitchFamily="34" charset="0"/>
                        </a:rPr>
                        <a:t>(21.9%)</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33230"/>
                  </a:ext>
                </a:extLst>
              </a:tr>
              <a:tr h="173624">
                <a:tc vMerge="1">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marL="94389" marR="94389" marT="47195" marB="47195" anchor="ctr">
                    <a:lnL w="28575"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20000"/>
                      </a:srgb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36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19</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(16)</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solidFill>
                            <a:schemeClr val="tx1"/>
                          </a:solidFill>
                          <a:latin typeface="Arial" panose="020B0604020202020204" pitchFamily="34" charset="0"/>
                          <a:ea typeface="メイリオ" pitchFamily="50" charset="-128"/>
                          <a:cs typeface="Arial" panose="020B0604020202020204" pitchFamily="34" charset="0"/>
                        </a:rPr>
                        <a:t>(45.8%)</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259042"/>
                  </a:ext>
                </a:extLst>
              </a:tr>
              <a:tr h="283530">
                <a:tc rowSpan="2">
                  <a:txBody>
                    <a:bodyPr/>
                    <a:lstStyle/>
                    <a:p>
                      <a:pPr marL="108000" algn="l"/>
                      <a:r>
                        <a:rPr kumimoji="1" lang="en-US" sz="1200" b="0">
                          <a:solidFill>
                            <a:schemeClr val="tx1"/>
                          </a:solidFill>
                          <a:latin typeface="Arial" panose="020B0604020202020204" pitchFamily="34" charset="0"/>
                          <a:ea typeface="メイリオ" panose="020B0604030504040204" pitchFamily="50" charset="-128"/>
                          <a:cs typeface="Arial" panose="020B0604020202020204" pitchFamily="34" charset="0"/>
                        </a:rPr>
                        <a:t>Adjustments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Net sales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itchFamily="50" charset="-128"/>
                          <a:cs typeface="Arial" panose="020B0604020202020204" pitchFamily="34" charset="0"/>
                        </a:rPr>
                        <a:t>－</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itchFamily="50" charset="-128"/>
                          <a:cs typeface="Arial" panose="020B0604020202020204" pitchFamily="34" charset="0"/>
                        </a:rPr>
                        <a:t>－</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itchFamily="50" charset="-128"/>
                          <a:cs typeface="Arial" panose="020B0604020202020204" pitchFamily="34" charset="0"/>
                        </a:rPr>
                        <a:t>－</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cs typeface="Arial" panose="020B0604020202020204" pitchFamily="34" charset="0"/>
                        </a:rPr>
                        <a:t>－</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374457"/>
                  </a:ext>
                </a:extLst>
              </a:tr>
              <a:tr h="283530">
                <a:tc vMerge="1">
                  <a:txBody>
                    <a:bodyPr/>
                    <a:lstStyle/>
                    <a:p>
                      <a:endParaRPr kumimoji="1" lang="ja-JP" altLang="en-US"/>
                    </a:p>
                  </a:txBody>
                  <a:tcPr/>
                </a:tc>
                <a:tc>
                  <a:txBody>
                    <a:bodyPr/>
                    <a:lstStyle/>
                    <a:p>
                      <a:pPr algn="l"/>
                      <a:r>
                        <a:rPr kumimoji="1" lang="en-US" sz="1200" b="0">
                          <a:solidFill>
                            <a:schemeClr val="tx1"/>
                          </a:solidFill>
                          <a:latin typeface="Arial" panose="020B0604020202020204" pitchFamily="34" charset="0"/>
                          <a:ea typeface="メイリオ" pitchFamily="50" charset="-128"/>
                          <a:cs typeface="Arial" panose="020B0604020202020204" pitchFamily="34" charset="0"/>
                        </a:rPr>
                        <a:t>Segment profit (loss)</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(263)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(303)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a:latin typeface="Arial" panose="020B0604020202020204" pitchFamily="34" charset="0"/>
                          <a:ea typeface="メイリオ" panose="020B0604030504040204" pitchFamily="50" charset="-128"/>
                          <a:cs typeface="Arial" panose="020B0604020202020204" pitchFamily="34" charset="0"/>
                        </a:rPr>
                        <a:t>(40)</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sz="1200" dirty="0">
                          <a:latin typeface="Arial" panose="020B0604020202020204" pitchFamily="34" charset="0"/>
                          <a:ea typeface="メイリオ" panose="020B0604030504040204" pitchFamily="50" charset="-128"/>
                          <a:cs typeface="Arial" panose="020B0604020202020204" pitchFamily="34" charset="0"/>
                        </a:rPr>
                        <a:t>+15.3%</a:t>
                      </a:r>
                    </a:p>
                  </a:txBody>
                  <a:tcPr marL="72000" marR="72000" marT="36000" marB="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923739"/>
                  </a:ext>
                </a:extLst>
              </a:tr>
              <a:tr h="290274">
                <a:tc gridSpan="2">
                  <a:txBody>
                    <a:bodyPr/>
                    <a:lstStyle/>
                    <a:p>
                      <a:pPr marL="288000" algn="l"/>
                      <a:r>
                        <a:rPr kumimoji="1" lang="en-US" sz="1200" b="0">
                          <a:solidFill>
                            <a:schemeClr val="bg1"/>
                          </a:solidFill>
                          <a:latin typeface="Arial" panose="020B0604020202020204" pitchFamily="34" charset="0"/>
                          <a:ea typeface="メイリオ" pitchFamily="50" charset="-128"/>
                          <a:cs typeface="Arial" panose="020B0604020202020204" pitchFamily="34" charset="0"/>
                        </a:rPr>
                        <a:t>Consolidated net sales</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kumimoji="1" lang="ja-JP" altLang="en-US"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0070C0"/>
                    </a:solidFill>
                  </a:tcPr>
                </a:tc>
                <a:tc>
                  <a:txBody>
                    <a:bodyPr/>
                    <a:lstStyle/>
                    <a:p>
                      <a:pPr algn="r"/>
                      <a:r>
                        <a:rPr kumimoji="1" lang="en-US" sz="1200">
                          <a:solidFill>
                            <a:schemeClr val="bg1"/>
                          </a:solidFill>
                          <a:latin typeface="Arial" panose="020B0604020202020204" pitchFamily="34" charset="0"/>
                          <a:ea typeface="メイリオ" panose="020B0604030504040204" pitchFamily="50" charset="-128"/>
                          <a:cs typeface="Arial" panose="020B0604020202020204" pitchFamily="34" charset="0"/>
                        </a:rPr>
                        <a:t>2,380</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kumimoji="1" lang="en-US" sz="1200">
                          <a:solidFill>
                            <a:schemeClr val="bg1"/>
                          </a:solidFill>
                          <a:latin typeface="Arial" panose="020B0604020202020204" pitchFamily="34" charset="0"/>
                          <a:ea typeface="メイリオ" panose="020B0604030504040204" pitchFamily="50" charset="-128"/>
                          <a:cs typeface="Arial" panose="020B0604020202020204" pitchFamily="34" charset="0"/>
                        </a:rPr>
                        <a:t>2,663</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kumimoji="1" lang="en-US" sz="1200">
                          <a:solidFill>
                            <a:schemeClr val="bg1"/>
                          </a:solidFill>
                          <a:latin typeface="Arial" panose="020B0604020202020204" pitchFamily="34" charset="0"/>
                          <a:ea typeface="メイリオ" panose="020B0604030504040204" pitchFamily="50" charset="-128"/>
                          <a:cs typeface="Arial" panose="020B0604020202020204" pitchFamily="34" charset="0"/>
                        </a:rPr>
                        <a:t>+282</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kumimoji="1" lang="en-US" sz="1200" dirty="0">
                          <a:solidFill>
                            <a:schemeClr val="bg1"/>
                          </a:solidFill>
                          <a:latin typeface="Arial" panose="020B0604020202020204" pitchFamily="34" charset="0"/>
                          <a:ea typeface="メイリオ" panose="020B0604030504040204" pitchFamily="50" charset="-128"/>
                          <a:cs typeface="Arial" panose="020B0604020202020204" pitchFamily="34" charset="0"/>
                        </a:rPr>
                        <a:t>+11.9%</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8"/>
                  </a:ext>
                </a:extLst>
              </a:tr>
              <a:tr h="290274">
                <a:tc gridSpan="2">
                  <a:txBody>
                    <a:bodyPr/>
                    <a:lstStyle/>
                    <a:p>
                      <a:pPr marL="288000" algn="l"/>
                      <a:r>
                        <a:rPr kumimoji="1" lang="en-US" sz="1200" b="0">
                          <a:solidFill>
                            <a:schemeClr val="bg1"/>
                          </a:solidFill>
                          <a:latin typeface="Arial" panose="020B0604020202020204" pitchFamily="34" charset="0"/>
                          <a:ea typeface="メイリオ" pitchFamily="50" charset="-128"/>
                          <a:cs typeface="Arial" panose="020B0604020202020204" pitchFamily="34" charset="0"/>
                        </a:rPr>
                        <a:t>Consolidated operating income</a:t>
                      </a:r>
                    </a:p>
                  </a:txBody>
                  <a:tcPr marL="94389" marR="94389" marT="47195" marB="47195" anchor="ctr">
                    <a:lnL w="12700" cap="flat" cmpd="sng" algn="ctr">
                      <a:solidFill>
                        <a:schemeClr val="tx1">
                          <a:lumMod val="65000"/>
                          <a:lumOff val="3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kumimoji="1" lang="ja-JP" altLang="en-US"/>
                    </a:p>
                  </a:txBody>
                  <a:tcPr/>
                </a:tc>
                <a:tc>
                  <a:txBody>
                    <a:bodyPr/>
                    <a:lstStyle/>
                    <a:p>
                      <a:pPr algn="r"/>
                      <a:r>
                        <a:rPr kumimoji="1" lang="en-US" sz="1200">
                          <a:solidFill>
                            <a:schemeClr val="bg1"/>
                          </a:solidFill>
                          <a:latin typeface="Arial" panose="020B0604020202020204" pitchFamily="34" charset="0"/>
                          <a:ea typeface="メイリオ" panose="020B0604030504040204" pitchFamily="50" charset="-128"/>
                          <a:cs typeface="Arial" panose="020B0604020202020204" pitchFamily="34" charset="0"/>
                        </a:rPr>
                        <a:t>874</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kumimoji="1" lang="en-US" sz="1200">
                          <a:solidFill>
                            <a:schemeClr val="bg1"/>
                          </a:solidFill>
                          <a:latin typeface="Arial" panose="020B0604020202020204" pitchFamily="34" charset="0"/>
                          <a:ea typeface="メイリオ" panose="020B0604030504040204" pitchFamily="50" charset="-128"/>
                          <a:cs typeface="Arial" panose="020B0604020202020204" pitchFamily="34" charset="0"/>
                        </a:rPr>
                        <a:t>960</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kumimoji="1" lang="en-US" sz="1200">
                          <a:solidFill>
                            <a:schemeClr val="bg1"/>
                          </a:solidFill>
                          <a:latin typeface="Arial" panose="020B0604020202020204" pitchFamily="34" charset="0"/>
                          <a:ea typeface="メイリオ" panose="020B0604030504040204" pitchFamily="50" charset="-128"/>
                          <a:cs typeface="Arial" panose="020B0604020202020204" pitchFamily="34" charset="0"/>
                        </a:rPr>
                        <a:t>+86</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kumimoji="1" lang="en-US" sz="1200" dirty="0">
                          <a:solidFill>
                            <a:schemeClr val="bg1"/>
                          </a:solidFill>
                          <a:latin typeface="Arial" panose="020B0604020202020204" pitchFamily="34" charset="0"/>
                          <a:ea typeface="メイリオ" panose="020B0604030504040204" pitchFamily="50" charset="-128"/>
                          <a:cs typeface="Arial" panose="020B0604020202020204" pitchFamily="34" charset="0"/>
                        </a:rPr>
                        <a:t>+9.9%</a:t>
                      </a:r>
                    </a:p>
                  </a:txBody>
                  <a:tcPr marL="72000" marR="72000" marT="36000" marB="36000" anchor="ctr">
                    <a:lnL w="9525"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755322845"/>
                  </a:ext>
                </a:extLst>
              </a:tr>
            </a:tbl>
          </a:graphicData>
        </a:graphic>
      </p:graphicFrame>
      <p:sp>
        <p:nvSpPr>
          <p:cNvPr id="9" name="テキスト ボックス 8"/>
          <p:cNvSpPr txBox="1"/>
          <p:nvPr/>
        </p:nvSpPr>
        <p:spPr>
          <a:xfrm>
            <a:off x="7236296" y="863134"/>
            <a:ext cx="1470208" cy="261610"/>
          </a:xfrm>
          <a:prstGeom prst="rect">
            <a:avLst/>
          </a:prstGeom>
          <a:noFill/>
        </p:spPr>
        <p:txBody>
          <a:bodyPr wrap="square" rtlCol="0">
            <a:spAutoFit/>
          </a:bodyPr>
          <a:lstStyle/>
          <a:p>
            <a:pPr fontAlgn="auto">
              <a:spcBef>
                <a:spcPts val="0"/>
              </a:spcBef>
              <a:spcAft>
                <a:spcPts val="0"/>
              </a:spcAft>
              <a:defRPr/>
            </a:pPr>
            <a:r>
              <a:rPr lang="en-US" sz="1100" dirty="0">
                <a:latin typeface="メイリオ" panose="020B0604030504040204" pitchFamily="50" charset="-128"/>
                <a:ea typeface="メイリオ" panose="020B0604030504040204" pitchFamily="50" charset="-128"/>
              </a:rPr>
              <a:t>(Unit: JPY Millions)</a:t>
            </a:r>
          </a:p>
        </p:txBody>
      </p:sp>
    </p:spTree>
    <p:extLst>
      <p:ext uri="{BB962C8B-B14F-4D97-AF65-F5344CB8AC3E}">
        <p14:creationId xmlns:p14="http://schemas.microsoft.com/office/powerpoint/2010/main" val="210120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Business segment profit and loss</a:t>
            </a:r>
          </a:p>
        </p:txBody>
      </p:sp>
      <p:sp>
        <p:nvSpPr>
          <p:cNvPr id="8" name="スライド番号プレースホルダ 7"/>
          <p:cNvSpPr>
            <a:spLocks noGrp="1"/>
          </p:cNvSpPr>
          <p:nvPr>
            <p:ph type="sldNum" sz="quarter" idx="16"/>
          </p:nvPr>
        </p:nvSpPr>
        <p:spPr/>
        <p:txBody>
          <a:bodyPr>
            <a:noAutofit/>
          </a:bodyPr>
          <a:lstStyle/>
          <a:p>
            <a:pPr>
              <a:defRPr/>
            </a:pPr>
            <a:fld id="{E0155CE5-E0B1-485B-8E39-2D5ED67BD3CF}" type="slidenum">
              <a:rPr lang="ja-JP" altLang="en-US"/>
              <a:pPr>
                <a:defRPr/>
              </a:pPr>
              <a:t>18</a:t>
            </a:fld>
            <a:endParaRPr lang="ja-JP" altLang="en-US"/>
          </a:p>
        </p:txBody>
      </p:sp>
      <p:sp>
        <p:nvSpPr>
          <p:cNvPr id="22" name="正方形/長方形 21"/>
          <p:cNvSpPr/>
          <p:nvPr/>
        </p:nvSpPr>
        <p:spPr>
          <a:xfrm>
            <a:off x="4572000" y="836712"/>
            <a:ext cx="4296440" cy="432587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spcAft>
                <a:spcPts val="600"/>
              </a:spcAft>
              <a:buClr>
                <a:srgbClr val="0070C0"/>
              </a:buClr>
              <a:buFont typeface="Arial" panose="020B0604020202020204" pitchFamily="34" charset="0"/>
              <a:buChar char="•"/>
            </a:pPr>
            <a: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rPr>
              <a:t>The Information Platform business was affected by the COVID-19 pandemic from April 2020, and the number of companies with a monthly net increase plummeted in August. Since then, the Information Platform business has been picking up.</a:t>
            </a:r>
          </a:p>
          <a:p>
            <a:pPr marL="285750" indent="-285750">
              <a:spcBef>
                <a:spcPts val="600"/>
              </a:spcBef>
              <a:spcAft>
                <a:spcPts val="600"/>
              </a:spcAft>
              <a:buClr>
                <a:srgbClr val="0070C0"/>
              </a:buClr>
              <a:buFont typeface="Arial" panose="020B0604020202020204" pitchFamily="34" charset="0"/>
              <a:buChar char="•"/>
            </a:pPr>
            <a: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rPr>
              <a:t>As one of our business strategies, we were successful in the acquisition of unrestricted user contracts from German and American OEMs.</a:t>
            </a:r>
          </a:p>
          <a:p>
            <a:pPr marL="285750" indent="-285750">
              <a:spcBef>
                <a:spcPts val="600"/>
              </a:spcBef>
              <a:spcAft>
                <a:spcPts val="600"/>
              </a:spcAft>
              <a:buClr>
                <a:srgbClr val="0070C0"/>
              </a:buClr>
              <a:buFont typeface="Arial" panose="020B0604020202020204" pitchFamily="34" charset="0"/>
              <a:buChar char="•"/>
            </a:pPr>
            <a: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rPr>
              <a:t>We also focused on regions such as China, where the impact of the COVID-19 pandemic has diminished.</a:t>
            </a:r>
          </a:p>
          <a:p>
            <a:pPr marL="285750" indent="-285750">
              <a:spcAft>
                <a:spcPts val="600"/>
              </a:spcAft>
              <a:buClr>
                <a:srgbClr val="0070C0"/>
              </a:buClr>
              <a:buFont typeface="Arial" panose="020B0604020202020204" pitchFamily="34" charset="0"/>
              <a:buChar char="•"/>
            </a:pPr>
            <a: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rPr>
              <a:t>As a result of the above, net sales increased by 10.1% y/y, and operating income increased by 13.1%.</a:t>
            </a:r>
          </a:p>
        </p:txBody>
      </p:sp>
      <p:graphicFrame>
        <p:nvGraphicFramePr>
          <p:cNvPr id="28" name="グラフ 27"/>
          <p:cNvGraphicFramePr/>
          <p:nvPr>
            <p:extLst>
              <p:ext uri="{D42A27DB-BD31-4B8C-83A1-F6EECF244321}">
                <p14:modId xmlns:p14="http://schemas.microsoft.com/office/powerpoint/2010/main" val="4147170177"/>
              </p:ext>
            </p:extLst>
          </p:nvPr>
        </p:nvGraphicFramePr>
        <p:xfrm>
          <a:off x="313184" y="1088797"/>
          <a:ext cx="3898776" cy="4970416"/>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2140514" y="2146949"/>
            <a:ext cx="1870503" cy="5760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300" b="1" cap="none">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1.925 billion</a:t>
            </a:r>
          </a:p>
        </p:txBody>
      </p:sp>
      <p:sp>
        <p:nvSpPr>
          <p:cNvPr id="14" name="正方形/長方形 13"/>
          <p:cNvSpPr/>
          <p:nvPr/>
        </p:nvSpPr>
        <p:spPr>
          <a:xfrm>
            <a:off x="1099343" y="3928794"/>
            <a:ext cx="1800200" cy="5760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300" b="1">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959 million</a:t>
            </a:r>
          </a:p>
        </p:txBody>
      </p:sp>
      <p:sp>
        <p:nvSpPr>
          <p:cNvPr id="15" name="正方形/長方形 14"/>
          <p:cNvSpPr/>
          <p:nvPr/>
        </p:nvSpPr>
        <p:spPr>
          <a:xfrm>
            <a:off x="323270" y="2564904"/>
            <a:ext cx="1872208" cy="5760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300" b="1" cap="none">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1.748 billion</a:t>
            </a:r>
          </a:p>
        </p:txBody>
      </p:sp>
      <p:sp>
        <p:nvSpPr>
          <p:cNvPr id="29" name="正方形/長方形 28"/>
          <p:cNvSpPr/>
          <p:nvPr/>
        </p:nvSpPr>
        <p:spPr>
          <a:xfrm>
            <a:off x="2783275" y="3574005"/>
            <a:ext cx="1800200" cy="5760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300" b="1" cap="none">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1.085 billion</a:t>
            </a:r>
          </a:p>
        </p:txBody>
      </p:sp>
      <p:sp>
        <p:nvSpPr>
          <p:cNvPr id="10" name="正方形/長方形 9"/>
          <p:cNvSpPr/>
          <p:nvPr/>
        </p:nvSpPr>
        <p:spPr>
          <a:xfrm>
            <a:off x="465823" y="773089"/>
            <a:ext cx="3375950" cy="4236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indent="-288000">
              <a:buClr>
                <a:srgbClr val="0070C0"/>
              </a:buClr>
              <a:buFont typeface="Wingdings" panose="05000000000000000000" pitchFamily="2" charset="2"/>
              <a:buChar char="n"/>
            </a:pPr>
            <a:r>
              <a:rPr lang="en-US" b="1">
                <a:solidFill>
                  <a:schemeClr val="tx1"/>
                </a:solidFill>
                <a:latin typeface="メイリオ" pitchFamily="50" charset="-128"/>
                <a:ea typeface="メイリオ" pitchFamily="50" charset="-128"/>
                <a:cs typeface="メイリオ" pitchFamily="50" charset="-128"/>
              </a:rPr>
              <a:t>Information Platform business</a:t>
            </a:r>
          </a:p>
        </p:txBody>
      </p:sp>
    </p:spTree>
    <p:extLst>
      <p:ext uri="{BB962C8B-B14F-4D97-AF65-F5344CB8AC3E}">
        <p14:creationId xmlns:p14="http://schemas.microsoft.com/office/powerpoint/2010/main" val="90954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p:nvPr>
            <p:extLst>
              <p:ext uri="{D42A27DB-BD31-4B8C-83A1-F6EECF244321}">
                <p14:modId xmlns:p14="http://schemas.microsoft.com/office/powerpoint/2010/main" val="677492025"/>
              </p:ext>
            </p:extLst>
          </p:nvPr>
        </p:nvGraphicFramePr>
        <p:xfrm>
          <a:off x="365148" y="4210541"/>
          <a:ext cx="3528000" cy="248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Business segment profit and loss</a:t>
            </a:r>
          </a:p>
        </p:txBody>
      </p:sp>
      <p:sp>
        <p:nvSpPr>
          <p:cNvPr id="8" name="スライド番号プレースホルダ 7"/>
          <p:cNvSpPr>
            <a:spLocks noGrp="1"/>
          </p:cNvSpPr>
          <p:nvPr>
            <p:ph type="sldNum" sz="quarter" idx="16"/>
          </p:nvPr>
        </p:nvSpPr>
        <p:spPr/>
        <p:txBody>
          <a:bodyPr>
            <a:noAutofit/>
          </a:bodyPr>
          <a:lstStyle/>
          <a:p>
            <a:pPr>
              <a:defRPr/>
            </a:pPr>
            <a:fld id="{E0155CE5-E0B1-485B-8E39-2D5ED67BD3CF}" type="slidenum">
              <a:rPr lang="ja-JP" altLang="en-US"/>
              <a:pPr>
                <a:defRPr/>
              </a:pPr>
              <a:t>19</a:t>
            </a:fld>
            <a:endParaRPr lang="ja-JP" altLang="en-US"/>
          </a:p>
        </p:txBody>
      </p:sp>
      <p:sp>
        <p:nvSpPr>
          <p:cNvPr id="22" name="正方形/長方形 21"/>
          <p:cNvSpPr/>
          <p:nvPr/>
        </p:nvSpPr>
        <p:spPr>
          <a:xfrm>
            <a:off x="4191965" y="4072879"/>
            <a:ext cx="4736066" cy="213924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dirty="0">
                <a:solidFill>
                  <a:schemeClr val="tx1"/>
                </a:solidFill>
                <a:latin typeface="Arial" panose="020B0604020202020204" pitchFamily="34" charset="0"/>
                <a:ea typeface="メイリオ" panose="020B0604030504040204" pitchFamily="50" charset="-128"/>
                <a:cs typeface="Arial" panose="020B0604020202020204" pitchFamily="34" charset="0"/>
              </a:rPr>
              <a:t>Despite an increase in the number of companies that decided to postpone renewing their contracts in Q2, from Q3 onwards, some companies switched from other companies' products due to our price competitiveness. They also purchased our products as a tool to predict recovery scenarios for the automotive market. As a result, sales increased by 7.9% y/y and operating profit increased by 16.6% y/y.</a:t>
            </a:r>
          </a:p>
        </p:txBody>
      </p:sp>
      <p:sp>
        <p:nvSpPr>
          <p:cNvPr id="13" name="正方形/長方形 12"/>
          <p:cNvSpPr/>
          <p:nvPr/>
        </p:nvSpPr>
        <p:spPr>
          <a:xfrm>
            <a:off x="2144701" y="4476405"/>
            <a:ext cx="1449629" cy="5216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138 million</a:t>
            </a:r>
          </a:p>
        </p:txBody>
      </p:sp>
      <p:sp>
        <p:nvSpPr>
          <p:cNvPr id="15" name="正方形/長方形 14"/>
          <p:cNvSpPr/>
          <p:nvPr/>
        </p:nvSpPr>
        <p:spPr>
          <a:xfrm>
            <a:off x="491442" y="4687091"/>
            <a:ext cx="1430841" cy="48278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128 million</a:t>
            </a:r>
          </a:p>
        </p:txBody>
      </p:sp>
      <p:sp>
        <p:nvSpPr>
          <p:cNvPr id="18" name="正方形/長方形 17"/>
          <p:cNvSpPr/>
          <p:nvPr/>
        </p:nvSpPr>
        <p:spPr>
          <a:xfrm>
            <a:off x="493563" y="3861048"/>
            <a:ext cx="6166669" cy="6897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70C0"/>
              </a:buClr>
              <a:buFont typeface="Wingdings" panose="05000000000000000000" pitchFamily="2" charset="2"/>
              <a:buChar char="n"/>
            </a:pPr>
            <a:r>
              <a:rPr lang="en-US" b="1" dirty="0">
                <a:solidFill>
                  <a:schemeClr val="tx1"/>
                </a:solidFill>
                <a:latin typeface="メイリオ" pitchFamily="50" charset="-128"/>
                <a:ea typeface="メイリオ" pitchFamily="50" charset="-128"/>
                <a:cs typeface="メイリオ" pitchFamily="50" charset="-128"/>
              </a:rPr>
              <a:t>Market Forecast Information sales business</a:t>
            </a:r>
          </a:p>
        </p:txBody>
      </p:sp>
      <p:graphicFrame>
        <p:nvGraphicFramePr>
          <p:cNvPr id="23" name="グラフ 22"/>
          <p:cNvGraphicFramePr/>
          <p:nvPr>
            <p:extLst>
              <p:ext uri="{D42A27DB-BD31-4B8C-83A1-F6EECF244321}">
                <p14:modId xmlns:p14="http://schemas.microsoft.com/office/powerpoint/2010/main" val="3735087212"/>
              </p:ext>
            </p:extLst>
          </p:nvPr>
        </p:nvGraphicFramePr>
        <p:xfrm>
          <a:off x="187437" y="798356"/>
          <a:ext cx="3528000" cy="3365222"/>
        </p:xfrm>
        <a:graphic>
          <a:graphicData uri="http://schemas.openxmlformats.org/drawingml/2006/chart">
            <c:chart xmlns:c="http://schemas.openxmlformats.org/drawingml/2006/chart" xmlns:r="http://schemas.openxmlformats.org/officeDocument/2006/relationships" r:id="rId3"/>
          </a:graphicData>
        </a:graphic>
      </p:graphicFrame>
      <p:sp>
        <p:nvSpPr>
          <p:cNvPr id="24" name="正方形/長方形 23"/>
          <p:cNvSpPr/>
          <p:nvPr/>
        </p:nvSpPr>
        <p:spPr>
          <a:xfrm>
            <a:off x="465822" y="798029"/>
            <a:ext cx="4394209" cy="35524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70C0"/>
              </a:buClr>
              <a:buFont typeface="Wingdings" panose="05000000000000000000" pitchFamily="2" charset="2"/>
              <a:buChar char="n"/>
            </a:pPr>
            <a:r>
              <a:rPr lang="en-US" b="1" dirty="0">
                <a:solidFill>
                  <a:schemeClr val="tx1"/>
                </a:solidFill>
                <a:latin typeface="メイリオ" pitchFamily="50" charset="-128"/>
                <a:ea typeface="メイリオ" pitchFamily="50" charset="-128"/>
                <a:cs typeface="メイリオ" pitchFamily="50" charset="-128"/>
              </a:rPr>
              <a:t>Benchmarking-related business</a:t>
            </a:r>
          </a:p>
        </p:txBody>
      </p:sp>
      <p:sp>
        <p:nvSpPr>
          <p:cNvPr id="25" name="正方形/長方形 24"/>
          <p:cNvSpPr/>
          <p:nvPr/>
        </p:nvSpPr>
        <p:spPr>
          <a:xfrm>
            <a:off x="2021589" y="1646479"/>
            <a:ext cx="1403673" cy="5216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277 million</a:t>
            </a:r>
          </a:p>
        </p:txBody>
      </p:sp>
      <p:sp>
        <p:nvSpPr>
          <p:cNvPr id="26" name="正方形/長方形 25"/>
          <p:cNvSpPr/>
          <p:nvPr/>
        </p:nvSpPr>
        <p:spPr>
          <a:xfrm>
            <a:off x="1133531" y="2788263"/>
            <a:ext cx="1209179" cy="39855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39 million</a:t>
            </a:r>
          </a:p>
        </p:txBody>
      </p:sp>
      <p:sp>
        <p:nvSpPr>
          <p:cNvPr id="27" name="正方形/長方形 26"/>
          <p:cNvSpPr/>
          <p:nvPr/>
        </p:nvSpPr>
        <p:spPr>
          <a:xfrm>
            <a:off x="444615" y="2300256"/>
            <a:ext cx="1377831" cy="48278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cap="none" dirty="0">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156 million</a:t>
            </a:r>
          </a:p>
        </p:txBody>
      </p:sp>
      <p:sp>
        <p:nvSpPr>
          <p:cNvPr id="28" name="正方形/長方形 27"/>
          <p:cNvSpPr/>
          <p:nvPr/>
        </p:nvSpPr>
        <p:spPr>
          <a:xfrm>
            <a:off x="2623755" y="2550625"/>
            <a:ext cx="1154850" cy="410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65 million</a:t>
            </a:r>
          </a:p>
        </p:txBody>
      </p:sp>
      <p:sp>
        <p:nvSpPr>
          <p:cNvPr id="30" name="正方形/長方形 29"/>
          <p:cNvSpPr/>
          <p:nvPr/>
        </p:nvSpPr>
        <p:spPr>
          <a:xfrm>
            <a:off x="3972615" y="1090703"/>
            <a:ext cx="4983948" cy="277034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spcAft>
                <a:spcPts val="600"/>
              </a:spcAft>
              <a:buClr>
                <a:srgbClr val="0070C0"/>
              </a:buClr>
              <a:buFont typeface="Arial" panose="020B0604020202020204" pitchFamily="34" charset="0"/>
              <a:buChar char="•"/>
            </a:pPr>
            <a:r>
              <a:rPr lang="en-US" sz="1700" dirty="0">
                <a:solidFill>
                  <a:schemeClr val="tx1"/>
                </a:solidFill>
                <a:latin typeface="Arial" panose="020B0604020202020204" pitchFamily="34" charset="0"/>
                <a:ea typeface="メイリオ" panose="020B0604030504040204" pitchFamily="50" charset="-128"/>
                <a:cs typeface="Arial" panose="020B0604020202020204" pitchFamily="34" charset="0"/>
              </a:rPr>
              <a:t>Vehicle and parts procurement agency:</a:t>
            </a:r>
            <a:b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rPr>
            </a:b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Sales increased by 110.6% y/y to JPY 178 million due to an increase in large-scale projects such as the procurement of vehicle bodies on behalf of customers, and an increase in inquiries in this area as the trend toward electrification has accelerated.</a:t>
            </a:r>
          </a:p>
          <a:p>
            <a:pPr marL="216000" indent="-216000">
              <a:spcAft>
                <a:spcPts val="600"/>
              </a:spcAft>
              <a:buClr>
                <a:srgbClr val="0070C0"/>
              </a:buClr>
              <a:buFont typeface="Arial" panose="020B0604020202020204" pitchFamily="34" charset="0"/>
              <a:buChar char="•"/>
            </a:pPr>
            <a:r>
              <a:rPr lang="en-US" sz="1700" dirty="0">
                <a:solidFill>
                  <a:schemeClr val="tx1"/>
                </a:solidFill>
                <a:latin typeface="Arial" panose="020B0604020202020204" pitchFamily="34" charset="0"/>
                <a:ea typeface="メイリオ" pitchFamily="50" charset="-128"/>
                <a:cs typeface="Arial" panose="020B0604020202020204" pitchFamily="34" charset="0"/>
              </a:rPr>
              <a:t>Sales of teardown survey data:</a:t>
            </a:r>
            <a:br>
              <a:rPr lang="en-US" dirty="0">
                <a:solidFill>
                  <a:schemeClr val="tx1"/>
                </a:solidFill>
                <a:latin typeface="Arial" panose="020B0604020202020204" pitchFamily="34" charset="0"/>
                <a:ea typeface="メイリオ" pitchFamily="50" charset="-128"/>
                <a:cs typeface="Arial" panose="020B0604020202020204" pitchFamily="34" charset="0"/>
              </a:rPr>
            </a:br>
            <a:r>
              <a:rPr lang="en-US" sz="1600" dirty="0">
                <a:solidFill>
                  <a:schemeClr val="tx1"/>
                </a:solidFill>
                <a:latin typeface="Arial" panose="020B0604020202020204" pitchFamily="34" charset="0"/>
                <a:ea typeface="メイリオ" pitchFamily="50" charset="-128"/>
                <a:cs typeface="Arial" panose="020B0604020202020204" pitchFamily="34" charset="0"/>
              </a:rPr>
              <a:t>Sales increased by 38.0% y/y to JPY 98 million due to strong sales of electric drive motors for electric vehicles, the Tesla Model 3 and other electrification-related reports.</a:t>
            </a:r>
          </a:p>
        </p:txBody>
      </p:sp>
      <p:sp>
        <p:nvSpPr>
          <p:cNvPr id="19" name="正方形/長方形 18"/>
          <p:cNvSpPr/>
          <p:nvPr/>
        </p:nvSpPr>
        <p:spPr>
          <a:xfrm>
            <a:off x="1187624" y="5208350"/>
            <a:ext cx="1224659" cy="39855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30 million</a:t>
            </a:r>
          </a:p>
        </p:txBody>
      </p:sp>
    </p:spTree>
    <p:extLst>
      <p:ext uri="{BB962C8B-B14F-4D97-AF65-F5344CB8AC3E}">
        <p14:creationId xmlns:p14="http://schemas.microsoft.com/office/powerpoint/2010/main" val="305161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half" idx="2"/>
          </p:nvPr>
        </p:nvSpPr>
        <p:spPr>
          <a:xfrm>
            <a:off x="1042988" y="1557338"/>
            <a:ext cx="7129412" cy="3671862"/>
          </a:xfrm>
        </p:spPr>
        <p:txBody>
          <a:bodyPr rtlCol="0">
            <a:normAutofit fontScale="92500" lnSpcReduction="10000"/>
          </a:bodyPr>
          <a:lstStyle/>
          <a:p>
            <a:pPr eaLnBrk="1" fontAlgn="auto" hangingPunct="1">
              <a:spcAft>
                <a:spcPts val="0"/>
              </a:spcAft>
              <a:defRPr/>
            </a:pPr>
            <a:r>
              <a:rPr lang="en-US" dirty="0"/>
              <a:t>　The forward-looking statements, including business forecasts, contained in this document are based on information currently available to the Company (MarkLines Co., Ltd.) and certain assumptions deemed reasonable by the Company. It is possible that these statements or assumptions may be objectively inaccurate or may not materialize in the future.</a:t>
            </a:r>
          </a:p>
          <a:p>
            <a:pPr eaLnBrk="1" fontAlgn="auto" hangingPunct="1">
              <a:spcAft>
                <a:spcPts val="0"/>
              </a:spcAft>
              <a:defRPr/>
            </a:pPr>
            <a:r>
              <a:rPr lang="en-US" dirty="0"/>
              <a:t>　The information in this document concerning companies other than those in our group is quoted from public information, etc., and we do not guarantee the accuracy or appropriateness of said information.</a:t>
            </a:r>
          </a:p>
          <a:p>
            <a:pPr eaLnBrk="1" fontAlgn="auto" hangingPunct="1">
              <a:spcAft>
                <a:spcPts val="0"/>
              </a:spcAft>
              <a:defRPr/>
            </a:pPr>
            <a:r>
              <a:rPr lang="en-US" dirty="0"/>
              <a:t>　</a:t>
            </a:r>
          </a:p>
          <a:p>
            <a:pPr algn="r" eaLnBrk="1" fontAlgn="auto" hangingPunct="1">
              <a:spcAft>
                <a:spcPts val="0"/>
              </a:spcAft>
              <a:defRPr/>
            </a:pPr>
            <a:r>
              <a:rPr lang="en-US" dirty="0"/>
              <a:t>MarkLines Co., Ltd.</a:t>
            </a:r>
          </a:p>
        </p:txBody>
      </p:sp>
      <p:sp>
        <p:nvSpPr>
          <p:cNvPr id="11267" name="スライド番号プレースホルダ 3"/>
          <p:cNvSpPr>
            <a:spLocks noGrp="1"/>
          </p:cNvSpPr>
          <p:nvPr>
            <p:ph type="sldNum" sz="quarter" idx="10"/>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82669B9C-5265-40AC-B6D4-6733F39A5014}" type="slidenum">
              <a:rPr lang="ja-JP" altLang="en-US" smtClean="0"/>
              <a:pPr fontAlgn="base">
                <a:spcBef>
                  <a:spcPct val="0"/>
                </a:spcBef>
                <a:spcAft>
                  <a:spcPct val="0"/>
                </a:spcAft>
                <a:defRPr/>
              </a:pPr>
              <a:t>2</a:t>
            </a:fld>
            <a:endParaRPr lang="ja-JP" altLang="en-US"/>
          </a:p>
        </p:txBody>
      </p:sp>
      <p:sp>
        <p:nvSpPr>
          <p:cNvPr id="6" name="タイトル 1"/>
          <p:cNvSpPr txBox="1">
            <a:spLocks/>
          </p:cNvSpPr>
          <p:nvPr/>
        </p:nvSpPr>
        <p:spPr>
          <a:xfrm>
            <a:off x="0" y="215900"/>
            <a:ext cx="9144000" cy="620713"/>
          </a:xfrm>
          <a:prstGeom prst="rect">
            <a:avLst/>
          </a:prstGeom>
        </p:spPr>
        <p:txBody>
          <a:bodyPr/>
          <a:lstStyle/>
          <a:p>
            <a:pPr fontAlgn="auto">
              <a:spcAft>
                <a:spcPts val="0"/>
              </a:spcAft>
              <a:defRPr/>
            </a:pPr>
            <a:endParaRPr lang="ja-JP" altLang="en-US" sz="2000" b="1" dirty="0">
              <a:latin typeface="+mj-ea"/>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p:nvPr>
            <p:extLst>
              <p:ext uri="{D42A27DB-BD31-4B8C-83A1-F6EECF244321}">
                <p14:modId xmlns:p14="http://schemas.microsoft.com/office/powerpoint/2010/main" val="1781955787"/>
              </p:ext>
            </p:extLst>
          </p:nvPr>
        </p:nvGraphicFramePr>
        <p:xfrm>
          <a:off x="470078" y="1251186"/>
          <a:ext cx="3528000" cy="262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Business segment profit and loss</a:t>
            </a:r>
          </a:p>
        </p:txBody>
      </p:sp>
      <p:sp>
        <p:nvSpPr>
          <p:cNvPr id="8" name="スライド番号プレースホルダ 7"/>
          <p:cNvSpPr>
            <a:spLocks noGrp="1"/>
          </p:cNvSpPr>
          <p:nvPr>
            <p:ph type="sldNum" sz="quarter" idx="16"/>
          </p:nvPr>
        </p:nvSpPr>
        <p:spPr/>
        <p:txBody>
          <a:bodyPr>
            <a:noAutofit/>
          </a:bodyPr>
          <a:lstStyle/>
          <a:p>
            <a:pPr>
              <a:defRPr/>
            </a:pPr>
            <a:fld id="{E0155CE5-E0B1-485B-8E39-2D5ED67BD3CF}" type="slidenum">
              <a:rPr lang="ja-JP" altLang="en-US"/>
              <a:pPr>
                <a:defRPr/>
              </a:pPr>
              <a:t>20</a:t>
            </a:fld>
            <a:endParaRPr lang="ja-JP" altLang="en-US"/>
          </a:p>
        </p:txBody>
      </p:sp>
      <p:sp>
        <p:nvSpPr>
          <p:cNvPr id="22" name="正方形/長方形 21"/>
          <p:cNvSpPr/>
          <p:nvPr/>
        </p:nvSpPr>
        <p:spPr>
          <a:xfrm>
            <a:off x="3923927" y="836712"/>
            <a:ext cx="5112569" cy="255110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Since the beginning of the year, there has been a strong demand for our "cost comparison analysis service" and other electrification-related services, but the growth in new orders stagnated in Q2 due to the COVID-19 pandemic. Subsequently, the company’s financial health began to recover by winning orders for projects in new business areas such as corporate restructuring support, but net income declined by 6.1% y/y. Operating income decreased by 40.1% y/y, partly due to increased labor costs.</a:t>
            </a:r>
          </a:p>
        </p:txBody>
      </p:sp>
      <p:sp>
        <p:nvSpPr>
          <p:cNvPr id="13" name="正方形/長方形 12"/>
          <p:cNvSpPr/>
          <p:nvPr/>
        </p:nvSpPr>
        <p:spPr>
          <a:xfrm>
            <a:off x="2079498" y="1874073"/>
            <a:ext cx="1646865" cy="5216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a:ln w="9525">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191 million</a:t>
            </a:r>
          </a:p>
        </p:txBody>
      </p:sp>
      <p:sp>
        <p:nvSpPr>
          <p:cNvPr id="14" name="正方形/長方形 13"/>
          <p:cNvSpPr/>
          <p:nvPr/>
        </p:nvSpPr>
        <p:spPr>
          <a:xfrm>
            <a:off x="1168189" y="2387636"/>
            <a:ext cx="1378496" cy="39855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cap="none">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56 million</a:t>
            </a:r>
          </a:p>
        </p:txBody>
      </p:sp>
      <p:sp>
        <p:nvSpPr>
          <p:cNvPr id="15" name="正方形/長方形 14"/>
          <p:cNvSpPr/>
          <p:nvPr/>
        </p:nvSpPr>
        <p:spPr>
          <a:xfrm>
            <a:off x="445491" y="1796864"/>
            <a:ext cx="1430841" cy="48278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cap="none">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203 million</a:t>
            </a:r>
          </a:p>
        </p:txBody>
      </p:sp>
      <p:sp>
        <p:nvSpPr>
          <p:cNvPr id="17" name="正方形/長方形 16"/>
          <p:cNvSpPr/>
          <p:nvPr/>
        </p:nvSpPr>
        <p:spPr>
          <a:xfrm>
            <a:off x="2761340" y="2541800"/>
            <a:ext cx="1378496" cy="410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9525">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33 million</a:t>
            </a:r>
          </a:p>
        </p:txBody>
      </p:sp>
      <p:sp>
        <p:nvSpPr>
          <p:cNvPr id="18" name="正方形/長方形 17"/>
          <p:cNvSpPr/>
          <p:nvPr/>
        </p:nvSpPr>
        <p:spPr>
          <a:xfrm>
            <a:off x="493563" y="790035"/>
            <a:ext cx="4680451" cy="4236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70C0"/>
              </a:buClr>
              <a:buFont typeface="Wingdings" panose="05000000000000000000" pitchFamily="2" charset="2"/>
              <a:buChar char="n"/>
            </a:pPr>
            <a:r>
              <a:rPr lang="en-US" b="1">
                <a:solidFill>
                  <a:schemeClr val="tx1"/>
                </a:solidFill>
                <a:latin typeface="メイリオ" pitchFamily="50" charset="-128"/>
                <a:ea typeface="メイリオ" pitchFamily="50" charset="-128"/>
                <a:cs typeface="メイリオ" pitchFamily="50" charset="-128"/>
              </a:rPr>
              <a:t>Consulting business</a:t>
            </a:r>
          </a:p>
        </p:txBody>
      </p:sp>
      <p:graphicFrame>
        <p:nvGraphicFramePr>
          <p:cNvPr id="19" name="グラフ 18"/>
          <p:cNvGraphicFramePr/>
          <p:nvPr>
            <p:extLst>
              <p:ext uri="{D42A27DB-BD31-4B8C-83A1-F6EECF244321}">
                <p14:modId xmlns:p14="http://schemas.microsoft.com/office/powerpoint/2010/main" val="3866920803"/>
              </p:ext>
            </p:extLst>
          </p:nvPr>
        </p:nvGraphicFramePr>
        <p:xfrm>
          <a:off x="470079" y="3863690"/>
          <a:ext cx="3528000" cy="2877678"/>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65823" y="3806192"/>
            <a:ext cx="4106178" cy="34288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70C0"/>
              </a:buClr>
              <a:buFont typeface="Wingdings" panose="05000000000000000000" pitchFamily="2" charset="2"/>
              <a:buChar char="n"/>
            </a:pPr>
            <a:r>
              <a:rPr lang="en-US" b="1" dirty="0">
                <a:solidFill>
                  <a:schemeClr val="tx1"/>
                </a:solidFill>
                <a:latin typeface="メイリオ" pitchFamily="50" charset="-128"/>
                <a:ea typeface="メイリオ" pitchFamily="50" charset="-128"/>
                <a:cs typeface="メイリオ" pitchFamily="50" charset="-128"/>
              </a:rPr>
              <a:t>Promotional Advertising business</a:t>
            </a:r>
          </a:p>
        </p:txBody>
      </p:sp>
      <p:sp>
        <p:nvSpPr>
          <p:cNvPr id="21" name="正方形/長方形 20"/>
          <p:cNvSpPr/>
          <p:nvPr/>
        </p:nvSpPr>
        <p:spPr>
          <a:xfrm>
            <a:off x="2287605" y="4470889"/>
            <a:ext cx="1279961" cy="5216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36 million</a:t>
            </a:r>
          </a:p>
        </p:txBody>
      </p:sp>
      <p:sp>
        <p:nvSpPr>
          <p:cNvPr id="30" name="正方形/長方形 29"/>
          <p:cNvSpPr/>
          <p:nvPr/>
        </p:nvSpPr>
        <p:spPr>
          <a:xfrm>
            <a:off x="1331640" y="5550729"/>
            <a:ext cx="1205287" cy="39855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14 million</a:t>
            </a:r>
          </a:p>
        </p:txBody>
      </p:sp>
      <p:sp>
        <p:nvSpPr>
          <p:cNvPr id="31" name="正方形/長方形 30"/>
          <p:cNvSpPr/>
          <p:nvPr/>
        </p:nvSpPr>
        <p:spPr>
          <a:xfrm>
            <a:off x="766661" y="5005044"/>
            <a:ext cx="1289743" cy="48278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cap="none">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23 million</a:t>
            </a:r>
          </a:p>
        </p:txBody>
      </p:sp>
      <p:sp>
        <p:nvSpPr>
          <p:cNvPr id="32" name="正方形/長方形 31"/>
          <p:cNvSpPr/>
          <p:nvPr/>
        </p:nvSpPr>
        <p:spPr>
          <a:xfrm>
            <a:off x="2857382" y="5291816"/>
            <a:ext cx="1154850" cy="410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24 million</a:t>
            </a:r>
          </a:p>
        </p:txBody>
      </p:sp>
      <p:sp>
        <p:nvSpPr>
          <p:cNvPr id="33" name="正方形/長方形 32"/>
          <p:cNvSpPr/>
          <p:nvPr/>
        </p:nvSpPr>
        <p:spPr>
          <a:xfrm>
            <a:off x="4067944" y="4221088"/>
            <a:ext cx="4608000" cy="203067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buClr>
                <a:srgbClr val="0070C0"/>
              </a:buClr>
            </a:pPr>
            <a:r>
              <a:rPr lang="en-US" sz="1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With the cancellation of actual exhibitions due to the COVID-19 crisis, digital marketing, such as virtual exhibitions, </a:t>
            </a:r>
            <a:r>
              <a:rPr lang="en-US" sz="1700" i="1" dirty="0">
                <a:ln w="9525">
                  <a:noFill/>
                  <a:round/>
                  <a:headEnd/>
                  <a:tailEnd/>
                </a:ln>
                <a:solidFill>
                  <a:srgbClr val="D33E0A"/>
                </a:solidFill>
                <a:latin typeface="Eras Bold ITC"/>
                <a:ea typeface="メイリオ" panose="020B0604030504040204" pitchFamily="50" charset="-128"/>
                <a:cs typeface="メイリオ" panose="020B0604030504040204" pitchFamily="50" charset="-128"/>
              </a:rPr>
              <a:t>LINES</a:t>
            </a:r>
            <a:r>
              <a:rPr lang="en-US" sz="1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has become the focus of attention as an alternative to in person sales.</a:t>
            </a:r>
            <a:r>
              <a:rPr lang="en-US" sz="1700" i="1" dirty="0">
                <a:ln w="9525">
                  <a:noFill/>
                  <a:round/>
                  <a:headEnd/>
                  <a:tailEnd/>
                </a:ln>
                <a:solidFill>
                  <a:srgbClr val="D33E0A"/>
                </a:solidFill>
                <a:latin typeface="Eras Bold ITC"/>
              </a:rPr>
              <a:t> </a:t>
            </a:r>
            <a:r>
              <a:rPr lang="en-US" sz="1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As a result, sales increased by 56.4% y/y and operating profit increased by 70.5% y/y.</a:t>
            </a:r>
          </a:p>
        </p:txBody>
      </p:sp>
    </p:spTree>
    <p:extLst>
      <p:ext uri="{BB962C8B-B14F-4D97-AF65-F5344CB8AC3E}">
        <p14:creationId xmlns:p14="http://schemas.microsoft.com/office/powerpoint/2010/main" val="349822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Business segment profit and loss</a:t>
            </a:r>
          </a:p>
        </p:txBody>
      </p:sp>
      <p:sp>
        <p:nvSpPr>
          <p:cNvPr id="8" name="スライド番号プレースホルダ 7"/>
          <p:cNvSpPr>
            <a:spLocks noGrp="1"/>
          </p:cNvSpPr>
          <p:nvPr>
            <p:ph type="sldNum" sz="quarter" idx="16"/>
          </p:nvPr>
        </p:nvSpPr>
        <p:spPr/>
        <p:txBody>
          <a:bodyPr>
            <a:noAutofit/>
          </a:bodyPr>
          <a:lstStyle/>
          <a:p>
            <a:pPr>
              <a:defRPr/>
            </a:pPr>
            <a:fld id="{E0155CE5-E0B1-485B-8E39-2D5ED67BD3CF}" type="slidenum">
              <a:rPr lang="ja-JP" altLang="en-US"/>
              <a:pPr>
                <a:defRPr/>
              </a:pPr>
              <a:t>21</a:t>
            </a:fld>
            <a:endParaRPr lang="ja-JP" altLang="en-US"/>
          </a:p>
        </p:txBody>
      </p:sp>
      <p:graphicFrame>
        <p:nvGraphicFramePr>
          <p:cNvPr id="11" name="グラフ 10"/>
          <p:cNvGraphicFramePr/>
          <p:nvPr>
            <p:extLst>
              <p:ext uri="{D42A27DB-BD31-4B8C-83A1-F6EECF244321}">
                <p14:modId xmlns:p14="http://schemas.microsoft.com/office/powerpoint/2010/main" val="2684100475"/>
              </p:ext>
            </p:extLst>
          </p:nvPr>
        </p:nvGraphicFramePr>
        <p:xfrm>
          <a:off x="493563" y="1287751"/>
          <a:ext cx="3528000" cy="2628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465822" y="836712"/>
            <a:ext cx="4680451" cy="42366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70C0"/>
              </a:buClr>
              <a:buFont typeface="Wingdings" panose="05000000000000000000" pitchFamily="2" charset="2"/>
              <a:buChar char="n"/>
            </a:pPr>
            <a:r>
              <a:rPr lang="en-US" b="1">
                <a:solidFill>
                  <a:schemeClr val="tx1"/>
                </a:solidFill>
                <a:latin typeface="メイリオ" pitchFamily="50" charset="-128"/>
                <a:ea typeface="メイリオ" pitchFamily="50" charset="-128"/>
                <a:cs typeface="メイリオ" pitchFamily="50" charset="-128"/>
              </a:rPr>
              <a:t>Recruiting Solutions business</a:t>
            </a:r>
          </a:p>
        </p:txBody>
      </p:sp>
      <p:sp>
        <p:nvSpPr>
          <p:cNvPr id="13" name="正方形/長方形 12"/>
          <p:cNvSpPr/>
          <p:nvPr/>
        </p:nvSpPr>
        <p:spPr>
          <a:xfrm>
            <a:off x="2233953" y="1964729"/>
            <a:ext cx="1196929" cy="5216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93 million</a:t>
            </a:r>
          </a:p>
        </p:txBody>
      </p:sp>
      <p:sp>
        <p:nvSpPr>
          <p:cNvPr id="14" name="正方形/長方形 13"/>
          <p:cNvSpPr/>
          <p:nvPr/>
        </p:nvSpPr>
        <p:spPr>
          <a:xfrm>
            <a:off x="1179757" y="2280010"/>
            <a:ext cx="1378496" cy="39855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cap="none">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30 million</a:t>
            </a:r>
          </a:p>
        </p:txBody>
      </p:sp>
      <p:sp>
        <p:nvSpPr>
          <p:cNvPr id="15" name="正方形/長方形 14"/>
          <p:cNvSpPr/>
          <p:nvPr/>
        </p:nvSpPr>
        <p:spPr>
          <a:xfrm>
            <a:off x="545056" y="1651210"/>
            <a:ext cx="1430841" cy="48278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a:ln w="10160">
                  <a:solidFill>
                    <a:srgbClr val="FFC00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128 million</a:t>
            </a:r>
          </a:p>
        </p:txBody>
      </p:sp>
      <p:sp>
        <p:nvSpPr>
          <p:cNvPr id="16" name="正方形/長方形 15"/>
          <p:cNvSpPr/>
          <p:nvPr/>
        </p:nvSpPr>
        <p:spPr>
          <a:xfrm>
            <a:off x="2789588" y="2511529"/>
            <a:ext cx="1378496" cy="410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cap="none">
                <a:ln w="10160">
                  <a:solidFill>
                    <a:srgbClr val="92D050"/>
                  </a:solidFill>
                  <a:prstDash val="solid"/>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JPY 19 million</a:t>
            </a:r>
          </a:p>
        </p:txBody>
      </p:sp>
      <p:sp>
        <p:nvSpPr>
          <p:cNvPr id="17" name="正方形/長方形 16"/>
          <p:cNvSpPr/>
          <p:nvPr/>
        </p:nvSpPr>
        <p:spPr>
          <a:xfrm>
            <a:off x="4572000" y="1636840"/>
            <a:ext cx="4428000" cy="131906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The impact of hiring freezes in Q2 lingered, and the number of new contracts signed was soft at 45 (58 in the previous fiscal year), resulting in a 21.9% decrease in sales and a 45.8% decrease in operating profit compared to the previous fiscal year.</a:t>
            </a:r>
          </a:p>
        </p:txBody>
      </p:sp>
    </p:spTree>
    <p:extLst>
      <p:ext uri="{BB962C8B-B14F-4D97-AF65-F5344CB8AC3E}">
        <p14:creationId xmlns:p14="http://schemas.microsoft.com/office/powerpoint/2010/main" val="147745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6419056" cy="489521"/>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Sales summary by region for the "Information Platform" business</a:t>
            </a:r>
          </a:p>
        </p:txBody>
      </p:sp>
      <p:sp>
        <p:nvSpPr>
          <p:cNvPr id="6" name="スライド番号プレースホルダ 5"/>
          <p:cNvSpPr>
            <a:spLocks noGrp="1"/>
          </p:cNvSpPr>
          <p:nvPr>
            <p:ph type="sldNum" sz="quarter" idx="16"/>
          </p:nvPr>
        </p:nvSpPr>
        <p:spPr/>
        <p:txBody>
          <a:bodyPr>
            <a:noAutofit/>
          </a:bodyPr>
          <a:lstStyle/>
          <a:p>
            <a:pPr>
              <a:defRPr/>
            </a:pPr>
            <a:fld id="{50CD14DD-CBE1-4613-B3AF-51768E011ED8}" type="slidenum">
              <a:rPr lang="ja-JP" altLang="en-US"/>
              <a:pPr>
                <a:defRPr/>
              </a:pPr>
              <a:t>22</a:t>
            </a:fld>
            <a:endParaRPr lang="ja-JP" altLang="en-US"/>
          </a:p>
        </p:txBody>
      </p:sp>
      <p:sp>
        <p:nvSpPr>
          <p:cNvPr id="8" name="テキスト ボックス 7"/>
          <p:cNvSpPr txBox="1"/>
          <p:nvPr/>
        </p:nvSpPr>
        <p:spPr>
          <a:xfrm>
            <a:off x="5608650" y="867436"/>
            <a:ext cx="2419733" cy="307777"/>
          </a:xfrm>
          <a:prstGeom prst="rect">
            <a:avLst/>
          </a:prstGeom>
          <a:noFill/>
        </p:spPr>
        <p:txBody>
          <a:bodyPr wrap="square" rtlCol="0">
            <a:spAutoFit/>
          </a:bodyPr>
          <a:lstStyle/>
          <a:p>
            <a:r>
              <a:rPr kumimoji="1" lang="en-US" sz="1400" dirty="0">
                <a:latin typeface="メイリオ" pitchFamily="50" charset="-128"/>
                <a:ea typeface="メイリオ" pitchFamily="50" charset="-128"/>
                <a:cs typeface="メイリオ" pitchFamily="50" charset="-128"/>
              </a:rPr>
              <a:t>(Unit: JPY millions) </a:t>
            </a:r>
          </a:p>
        </p:txBody>
      </p:sp>
      <p:graphicFrame>
        <p:nvGraphicFramePr>
          <p:cNvPr id="9" name="コンテンツ プレースホルダ 6"/>
          <p:cNvGraphicFramePr>
            <a:graphicFrameLocks/>
          </p:cNvGraphicFramePr>
          <p:nvPr>
            <p:extLst>
              <p:ext uri="{D42A27DB-BD31-4B8C-83A1-F6EECF244321}">
                <p14:modId xmlns:p14="http://schemas.microsoft.com/office/powerpoint/2010/main" val="3309680417"/>
              </p:ext>
            </p:extLst>
          </p:nvPr>
        </p:nvGraphicFramePr>
        <p:xfrm>
          <a:off x="413641" y="1196687"/>
          <a:ext cx="6606631" cy="5150581"/>
        </p:xfrm>
        <a:graphic>
          <a:graphicData uri="http://schemas.openxmlformats.org/drawingml/2006/table">
            <a:tbl>
              <a:tblPr firstRow="1" firstCol="1">
                <a:tableStyleId>{7DF18680-E054-41AD-8BC1-D1AEF772440D}</a:tableStyleId>
              </a:tblPr>
              <a:tblGrid>
                <a:gridCol w="1999406">
                  <a:extLst>
                    <a:ext uri="{9D8B030D-6E8A-4147-A177-3AD203B41FA5}">
                      <a16:colId xmlns:a16="http://schemas.microsoft.com/office/drawing/2014/main" val="20000"/>
                    </a:ext>
                  </a:extLst>
                </a:gridCol>
                <a:gridCol w="1612740">
                  <a:extLst>
                    <a:ext uri="{9D8B030D-6E8A-4147-A177-3AD203B41FA5}">
                      <a16:colId xmlns:a16="http://schemas.microsoft.com/office/drawing/2014/main" val="20001"/>
                    </a:ext>
                  </a:extLst>
                </a:gridCol>
                <a:gridCol w="1637078">
                  <a:extLst>
                    <a:ext uri="{9D8B030D-6E8A-4147-A177-3AD203B41FA5}">
                      <a16:colId xmlns:a16="http://schemas.microsoft.com/office/drawing/2014/main" val="20002"/>
                    </a:ext>
                  </a:extLst>
                </a:gridCol>
                <a:gridCol w="1357407">
                  <a:extLst>
                    <a:ext uri="{9D8B030D-6E8A-4147-A177-3AD203B41FA5}">
                      <a16:colId xmlns:a16="http://schemas.microsoft.com/office/drawing/2014/main" val="20003"/>
                    </a:ext>
                  </a:extLst>
                </a:gridCol>
              </a:tblGrid>
              <a:tr h="920479">
                <a:tc>
                  <a:txBody>
                    <a:bodyPr/>
                    <a:lstStyle/>
                    <a:p>
                      <a:pPr algn="ctr"/>
                      <a:r>
                        <a:rPr kumimoji="1" lang="en-US" sz="1600" dirty="0">
                          <a:solidFill>
                            <a:schemeClr val="bg1"/>
                          </a:solidFill>
                          <a:latin typeface="Arial" panose="020B0604020202020204" pitchFamily="34" charset="0"/>
                          <a:ea typeface="メイリオ" pitchFamily="50" charset="-128"/>
                          <a:cs typeface="Arial" panose="020B0604020202020204" pitchFamily="34" charset="0"/>
                        </a:rPr>
                        <a:t>Information Platform business</a:t>
                      </a:r>
                    </a:p>
                  </a:txBody>
                  <a:tcPr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1">
                        <a:lumMod val="65000"/>
                        <a:lumOff val="35000"/>
                      </a:schemeClr>
                    </a:solidFill>
                  </a:tcPr>
                </a:tc>
                <a:tc>
                  <a:txBody>
                    <a:bodyPr/>
                    <a:lstStyle/>
                    <a:p>
                      <a:pPr algn="ctr"/>
                      <a:r>
                        <a:rPr kumimoji="1" lang="en-US" sz="1600" dirty="0">
                          <a:solidFill>
                            <a:schemeClr val="bg1"/>
                          </a:solidFill>
                          <a:latin typeface="Arial" panose="020B0604020202020204" pitchFamily="34" charset="0"/>
                          <a:ea typeface="メイリオ" pitchFamily="50" charset="-128"/>
                          <a:cs typeface="Arial" panose="020B0604020202020204" pitchFamily="34" charset="0"/>
                        </a:rPr>
                        <a:t>2019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1">
                        <a:lumMod val="65000"/>
                        <a:lumOff val="35000"/>
                      </a:schemeClr>
                    </a:solidFill>
                  </a:tcPr>
                </a:tc>
                <a:tc>
                  <a:txBody>
                    <a:bodyPr/>
                    <a:lstStyle/>
                    <a:p>
                      <a:pPr algn="ctr"/>
                      <a:r>
                        <a:rPr kumimoji="1" lang="en-US" sz="1600">
                          <a:solidFill>
                            <a:schemeClr val="bg1"/>
                          </a:solidFill>
                          <a:latin typeface="Arial" panose="020B0604020202020204" pitchFamily="34" charset="0"/>
                          <a:ea typeface="メイリオ" pitchFamily="50" charset="-128"/>
                          <a:cs typeface="Arial" panose="020B0604020202020204" pitchFamily="34" charset="0"/>
                        </a:rPr>
                        <a:t>2020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1">
                        <a:lumMod val="65000"/>
                        <a:lumOff val="35000"/>
                      </a:schemeClr>
                    </a:solidFill>
                  </a:tcPr>
                </a:tc>
                <a:tc>
                  <a:txBody>
                    <a:bodyPr/>
                    <a:lstStyle/>
                    <a:p>
                      <a:pPr algn="ctr"/>
                      <a:r>
                        <a:rPr kumimoji="1" lang="en-US" sz="1600">
                          <a:solidFill>
                            <a:schemeClr val="bg1"/>
                          </a:solidFill>
                          <a:latin typeface="Arial" panose="020B0604020202020204" pitchFamily="34" charset="0"/>
                          <a:ea typeface="メイリオ" pitchFamily="50" charset="-128"/>
                          <a:cs typeface="Arial" panose="020B0604020202020204" pitchFamily="34" charset="0"/>
                        </a:rPr>
                        <a:t>y/y</a:t>
                      </a:r>
                    </a:p>
                    <a:p>
                      <a:pPr algn="ctr"/>
                      <a:r>
                        <a:rPr kumimoji="1" lang="en-US" sz="1600">
                          <a:solidFill>
                            <a:schemeClr val="bg1"/>
                          </a:solidFill>
                          <a:latin typeface="Arial" panose="020B0604020202020204" pitchFamily="34" charset="0"/>
                          <a:ea typeface="メイリオ" pitchFamily="50" charset="-128"/>
                          <a:cs typeface="Arial" panose="020B0604020202020204" pitchFamily="34" charset="0"/>
                        </a:rPr>
                        <a:t>（％）</a:t>
                      </a:r>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587846">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Japan</a:t>
                      </a:r>
                    </a:p>
                  </a:txBody>
                  <a:tcPr marL="252000" marR="252000" marT="46800" marB="46800" anchor="ctr">
                    <a:lnL w="19050"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962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1,019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+5.8</a:t>
                      </a:r>
                    </a:p>
                  </a:txBody>
                  <a:tcPr anchor="ctr">
                    <a:lnL w="1905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51980">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China</a:t>
                      </a:r>
                    </a:p>
                  </a:txBody>
                  <a:tcPr marL="252000" marR="252000" marT="46800" marB="46800" anchor="ctr">
                    <a:lnL w="19050"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211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250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+18.0</a:t>
                      </a:r>
                    </a:p>
                  </a:txBody>
                  <a:tcPr anchor="ctr">
                    <a:lnL w="1905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13529">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Asia</a:t>
                      </a:r>
                    </a:p>
                  </a:txBody>
                  <a:tcPr marL="252000" marR="252000" marT="46800" marB="46800" anchor="ctr">
                    <a:lnL w="19050"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244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280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+14.9</a:t>
                      </a:r>
                    </a:p>
                  </a:txBody>
                  <a:tcPr anchor="ctr">
                    <a:lnL w="1905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13529">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North America</a:t>
                      </a:r>
                    </a:p>
                  </a:txBody>
                  <a:tcPr marL="252000" marR="252000" marT="46800" marB="46800" anchor="ctr">
                    <a:lnL w="19050"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155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176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+13.9</a:t>
                      </a:r>
                    </a:p>
                  </a:txBody>
                  <a:tcPr anchor="ctr">
                    <a:lnL w="1905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96686">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Europe</a:t>
                      </a:r>
                    </a:p>
                  </a:txBody>
                  <a:tcPr marL="252000" marR="252000" marT="46800" marB="46800" anchor="ctr">
                    <a:lnL w="19050"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163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187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+14.6</a:t>
                      </a:r>
                    </a:p>
                  </a:txBody>
                  <a:tcPr anchor="ctr">
                    <a:lnL w="1905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543565">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Other</a:t>
                      </a:r>
                    </a:p>
                  </a:txBody>
                  <a:tcPr marL="252000" marR="252000" marT="46800" marB="4680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+5.2</a:t>
                      </a:r>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33296">
                <a:tc>
                  <a:txBody>
                    <a:bodyPr/>
                    <a:lstStyle/>
                    <a:p>
                      <a:pPr marL="0" algn="l"/>
                      <a:r>
                        <a:rPr kumimoji="1" lang="en-US" sz="2000" b="0" dirty="0">
                          <a:solidFill>
                            <a:schemeClr val="tx1"/>
                          </a:solidFill>
                          <a:latin typeface="Arial" panose="020B0604020202020204" pitchFamily="34" charset="0"/>
                          <a:ea typeface="メイリオ" pitchFamily="50" charset="-128"/>
                          <a:cs typeface="Arial" panose="020B0604020202020204" pitchFamily="34" charset="0"/>
                        </a:rPr>
                        <a:t>Total</a:t>
                      </a:r>
                    </a:p>
                  </a:txBody>
                  <a:tcPr marL="252000" marR="252000" marT="46800" marB="4680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1,748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sz="2000" b="1">
                          <a:latin typeface="Arial" panose="020B0604020202020204" pitchFamily="34" charset="0"/>
                          <a:ea typeface="メイリオ" pitchFamily="50" charset="-128"/>
                          <a:cs typeface="Arial" panose="020B0604020202020204" pitchFamily="34" charset="0"/>
                        </a:rPr>
                        <a:t>1,925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sz="2000" b="1" dirty="0">
                          <a:latin typeface="Arial" panose="020B0604020202020204" pitchFamily="34" charset="0"/>
                          <a:ea typeface="メイリオ" pitchFamily="50" charset="-128"/>
                          <a:cs typeface="Arial" panose="020B0604020202020204" pitchFamily="34" charset="0"/>
                        </a:rPr>
                        <a:t>+10.1</a:t>
                      </a:r>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
        <p:nvSpPr>
          <p:cNvPr id="13" name="線吹き出し 1 (枠付き) 12"/>
          <p:cNvSpPr/>
          <p:nvPr/>
        </p:nvSpPr>
        <p:spPr>
          <a:xfrm>
            <a:off x="7289754" y="1305888"/>
            <a:ext cx="1854246" cy="784908"/>
          </a:xfrm>
          <a:prstGeom prst="borderCallout1">
            <a:avLst>
              <a:gd name="adj1" fmla="val 79411"/>
              <a:gd name="adj2" fmla="val -3626"/>
              <a:gd name="adj3" fmla="val 143084"/>
              <a:gd name="adj4" fmla="val -13069"/>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en-US" sz="1000" dirty="0">
                <a:solidFill>
                  <a:schemeClr val="tx1"/>
                </a:solidFill>
                <a:latin typeface="メイリオ" pitchFamily="50" charset="-128"/>
                <a:ea typeface="メイリオ" pitchFamily="50" charset="-128"/>
                <a:cs typeface="メイリオ" pitchFamily="50" charset="-128"/>
              </a:rPr>
              <a:t>Growth slowed due to the focused allocation of domestic sales resources to overseas sales.</a:t>
            </a:r>
          </a:p>
        </p:txBody>
      </p:sp>
      <p:sp>
        <p:nvSpPr>
          <p:cNvPr id="14" name="線吹き出し 1 (枠付き) 13"/>
          <p:cNvSpPr/>
          <p:nvPr/>
        </p:nvSpPr>
        <p:spPr>
          <a:xfrm>
            <a:off x="7289754" y="2187960"/>
            <a:ext cx="1854246" cy="1013941"/>
          </a:xfrm>
          <a:prstGeom prst="borderCallout1">
            <a:avLst>
              <a:gd name="adj1" fmla="val 52136"/>
              <a:gd name="adj2" fmla="val -5509"/>
              <a:gd name="adj3" fmla="val 85680"/>
              <a:gd name="adj4" fmla="val -129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en-US" sz="1000" dirty="0">
                <a:solidFill>
                  <a:schemeClr val="tx1"/>
                </a:solidFill>
                <a:latin typeface="メイリオ" pitchFamily="50" charset="-128"/>
                <a:ea typeface="メイリオ" pitchFamily="50" charset="-128"/>
                <a:cs typeface="メイリオ" pitchFamily="50" charset="-128"/>
              </a:rPr>
              <a:t>Sales increased further in the current fiscal year due to the relatively early convergence of the COIVID-19 crisis and the depreciation of the JPY.</a:t>
            </a:r>
          </a:p>
        </p:txBody>
      </p:sp>
      <p:sp>
        <p:nvSpPr>
          <p:cNvPr id="15" name="線吹き出し 1 (枠付き) 14"/>
          <p:cNvSpPr/>
          <p:nvPr/>
        </p:nvSpPr>
        <p:spPr>
          <a:xfrm>
            <a:off x="7289754" y="3281001"/>
            <a:ext cx="1854246" cy="924273"/>
          </a:xfrm>
          <a:prstGeom prst="borderCallout1">
            <a:avLst>
              <a:gd name="adj1" fmla="val 39525"/>
              <a:gd name="adj2" fmla="val -2509"/>
              <a:gd name="adj3" fmla="val 41698"/>
              <a:gd name="adj4" fmla="val -134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en-US" sz="1000" dirty="0">
                <a:solidFill>
                  <a:schemeClr val="tx1"/>
                </a:solidFill>
                <a:latin typeface="メイリオ" pitchFamily="50" charset="-128"/>
                <a:ea typeface="メイリオ" pitchFamily="50" charset="-128"/>
                <a:cs typeface="メイリオ" pitchFamily="50" charset="-128"/>
              </a:rPr>
              <a:t>Sales also increased as a result of relatively strong new user contract acquisitions in Thailand, South Korea, and India.</a:t>
            </a:r>
          </a:p>
        </p:txBody>
      </p:sp>
      <p:sp>
        <p:nvSpPr>
          <p:cNvPr id="10" name="線吹き出し 1 (枠付き) 9"/>
          <p:cNvSpPr/>
          <p:nvPr/>
        </p:nvSpPr>
        <p:spPr>
          <a:xfrm>
            <a:off x="7289754" y="5313038"/>
            <a:ext cx="1854246" cy="924273"/>
          </a:xfrm>
          <a:prstGeom prst="borderCallout1">
            <a:avLst>
              <a:gd name="adj1" fmla="val 32022"/>
              <a:gd name="adj2" fmla="val -5837"/>
              <a:gd name="adj3" fmla="val -27345"/>
              <a:gd name="adj4" fmla="val -135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en-US" sz="1000" dirty="0">
                <a:solidFill>
                  <a:schemeClr val="tx1"/>
                </a:solidFill>
                <a:latin typeface="メイリオ" pitchFamily="50" charset="-128"/>
                <a:ea typeface="メイリオ" pitchFamily="50" charset="-128"/>
                <a:cs typeface="メイリオ" pitchFamily="50" charset="-128"/>
              </a:rPr>
              <a:t>This business continued to perform well, including winning an unrestricted contract from Daimler.</a:t>
            </a:r>
          </a:p>
        </p:txBody>
      </p:sp>
      <p:sp>
        <p:nvSpPr>
          <p:cNvPr id="11" name="線吹き出し 1 (枠付き) 10"/>
          <p:cNvSpPr/>
          <p:nvPr/>
        </p:nvSpPr>
        <p:spPr>
          <a:xfrm>
            <a:off x="7289754" y="4265072"/>
            <a:ext cx="1854246" cy="968866"/>
          </a:xfrm>
          <a:prstGeom prst="borderCallout1">
            <a:avLst>
              <a:gd name="adj1" fmla="val 38563"/>
              <a:gd name="adj2" fmla="val -5005"/>
              <a:gd name="adj3" fmla="val 14132"/>
              <a:gd name="adj4" fmla="val -1509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en-US" sz="1000" dirty="0">
                <a:solidFill>
                  <a:schemeClr val="tx1"/>
                </a:solidFill>
                <a:latin typeface="メイリオ" pitchFamily="50" charset="-128"/>
                <a:ea typeface="メイリオ" pitchFamily="50" charset="-128"/>
                <a:cs typeface="メイリオ" pitchFamily="50" charset="-128"/>
              </a:rPr>
              <a:t>As a result of focused efforts to develop business with Japanese companies in the U.S. and Mexico, sales increased by double digits.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60648"/>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Composition of "Information Platform" business by Industry and Occupation</a:t>
            </a:r>
          </a:p>
        </p:txBody>
      </p:sp>
      <p:sp>
        <p:nvSpPr>
          <p:cNvPr id="1028" name="スライド番号プレースホルダ 3"/>
          <p:cNvSpPr>
            <a:spLocks noGrp="1"/>
          </p:cNvSpPr>
          <p:nvPr>
            <p:ph type="sldNum" sz="quarter" idx="16"/>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D26823D3-0EB6-4827-9ECE-646C134B0D51}" type="slidenum">
              <a:rPr lang="ja-JP" altLang="en-US" smtClean="0"/>
              <a:pPr fontAlgn="base">
                <a:spcBef>
                  <a:spcPct val="0"/>
                </a:spcBef>
                <a:spcAft>
                  <a:spcPct val="0"/>
                </a:spcAft>
                <a:defRPr/>
              </a:pPr>
              <a:t>23</a:t>
            </a:fld>
            <a:endParaRPr lang="ja-JP" altLang="en-US"/>
          </a:p>
        </p:txBody>
      </p:sp>
      <p:sp>
        <p:nvSpPr>
          <p:cNvPr id="6" name="テキスト ボックス 5"/>
          <p:cNvSpPr txBox="1"/>
          <p:nvPr/>
        </p:nvSpPr>
        <p:spPr>
          <a:xfrm>
            <a:off x="1234500" y="980728"/>
            <a:ext cx="2985901" cy="923330"/>
          </a:xfrm>
          <a:prstGeom prst="rect">
            <a:avLst/>
          </a:prstGeom>
          <a:noFill/>
        </p:spPr>
        <p:txBody>
          <a:bodyPr wrap="square" rtlCol="0">
            <a:spAutoFit/>
          </a:bodyPr>
          <a:lstStyle/>
          <a:p>
            <a:r>
              <a:rPr lang="en-US" dirty="0">
                <a:ea typeface="メイリオ" panose="020B0604030504040204" pitchFamily="50" charset="-128"/>
                <a:cs typeface="Arial" panose="020B0604020202020204" pitchFamily="34" charset="0"/>
              </a:rPr>
              <a:t>Composition of client member companies by industry</a:t>
            </a:r>
          </a:p>
        </p:txBody>
      </p:sp>
      <p:graphicFrame>
        <p:nvGraphicFramePr>
          <p:cNvPr id="5" name="グラフ 4"/>
          <p:cNvGraphicFramePr/>
          <p:nvPr>
            <p:extLst>
              <p:ext uri="{D42A27DB-BD31-4B8C-83A1-F6EECF244321}">
                <p14:modId xmlns:p14="http://schemas.microsoft.com/office/powerpoint/2010/main" val="1177066063"/>
              </p:ext>
            </p:extLst>
          </p:nvPr>
        </p:nvGraphicFramePr>
        <p:xfrm>
          <a:off x="112342" y="1602235"/>
          <a:ext cx="4752528" cy="45031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1072145617"/>
              </p:ext>
            </p:extLst>
          </p:nvPr>
        </p:nvGraphicFramePr>
        <p:xfrm>
          <a:off x="4211346" y="1590155"/>
          <a:ext cx="4825149" cy="4259801"/>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5690555" y="980728"/>
            <a:ext cx="2985901" cy="923330"/>
          </a:xfrm>
          <a:prstGeom prst="rect">
            <a:avLst/>
          </a:prstGeom>
          <a:noFill/>
        </p:spPr>
        <p:txBody>
          <a:bodyPr wrap="square" rtlCol="0">
            <a:spAutoFit/>
          </a:bodyPr>
          <a:lstStyle/>
          <a:p>
            <a:r>
              <a:rPr lang="en-US" dirty="0">
                <a:ea typeface="メイリオ" panose="020B0604030504040204" pitchFamily="50" charset="-128"/>
                <a:cs typeface="Arial" panose="020B0604020202020204" pitchFamily="34" charset="0"/>
              </a:rPr>
              <a:t>Composition of Information Platform paying members by job type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Sales by Region for the Information Platform business</a:t>
            </a:r>
          </a:p>
        </p:txBody>
      </p:sp>
      <p:sp>
        <p:nvSpPr>
          <p:cNvPr id="1028" name="スライド番号プレースホルダ 3"/>
          <p:cNvSpPr>
            <a:spLocks noGrp="1"/>
          </p:cNvSpPr>
          <p:nvPr>
            <p:ph type="sldNum" sz="quarter" idx="16"/>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D26823D3-0EB6-4827-9ECE-646C134B0D51}" type="slidenum">
              <a:rPr lang="ja-JP" altLang="en-US" smtClean="0"/>
              <a:pPr fontAlgn="base">
                <a:spcBef>
                  <a:spcPct val="0"/>
                </a:spcBef>
                <a:spcAft>
                  <a:spcPct val="0"/>
                </a:spcAft>
                <a:defRPr/>
              </a:pPr>
              <a:t>24</a:t>
            </a:fld>
            <a:endParaRPr lang="ja-JP" altLang="en-US"/>
          </a:p>
        </p:txBody>
      </p:sp>
      <p:sp>
        <p:nvSpPr>
          <p:cNvPr id="6" name="テキスト ボックス 5"/>
          <p:cNvSpPr txBox="1"/>
          <p:nvPr/>
        </p:nvSpPr>
        <p:spPr>
          <a:xfrm>
            <a:off x="535868" y="783574"/>
            <a:ext cx="8259665" cy="923330"/>
          </a:xfrm>
          <a:prstGeom prst="rect">
            <a:avLst/>
          </a:prstGeom>
          <a:noFill/>
        </p:spPr>
        <p:txBody>
          <a:bodyPr wrap="square" rtlCol="0">
            <a:spAutoFit/>
          </a:bodyPr>
          <a:lstStyle/>
          <a:p>
            <a:r>
              <a:rPr lang="en-US" dirty="0">
                <a:ea typeface="メイリオ" panose="020B0604030504040204" pitchFamily="50" charset="-128"/>
                <a:cs typeface="Arial" panose="020B0604020202020204" pitchFamily="34" charset="0"/>
              </a:rPr>
              <a:t>Sales in each region, excluding Japan, grew by double digits, accounting for 47.1% of total sales. Currently, the ratio of new overseas contracts has been about 60-70%, and the ratio of overseas sales is increasing yearly.</a:t>
            </a:r>
          </a:p>
        </p:txBody>
      </p:sp>
      <p:graphicFrame>
        <p:nvGraphicFramePr>
          <p:cNvPr id="7" name="グラフ 6"/>
          <p:cNvGraphicFramePr/>
          <p:nvPr>
            <p:extLst>
              <p:ext uri="{D42A27DB-BD31-4B8C-83A1-F6EECF244321}">
                <p14:modId xmlns:p14="http://schemas.microsoft.com/office/powerpoint/2010/main" val="1748985183"/>
              </p:ext>
            </p:extLst>
          </p:nvPr>
        </p:nvGraphicFramePr>
        <p:xfrm>
          <a:off x="483295" y="1700809"/>
          <a:ext cx="8049145" cy="46805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25</a:t>
            </a:fld>
            <a:endParaRPr lang="ja-JP" altLang="en-US"/>
          </a:p>
        </p:txBody>
      </p:sp>
      <p:sp>
        <p:nvSpPr>
          <p:cNvPr id="7" name="タイトル 2"/>
          <p:cNvSpPr>
            <a:spLocks noGrp="1"/>
          </p:cNvSpPr>
          <p:nvPr>
            <p:ph type="title"/>
          </p:nvPr>
        </p:nvSpPr>
        <p:spPr>
          <a:xfrm>
            <a:off x="457200" y="188640"/>
            <a:ext cx="5770984" cy="418058"/>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Number of Client Members in the Information Platform business</a:t>
            </a:r>
          </a:p>
        </p:txBody>
      </p:sp>
      <p:graphicFrame>
        <p:nvGraphicFramePr>
          <p:cNvPr id="5" name="グラフ 4"/>
          <p:cNvGraphicFramePr/>
          <p:nvPr>
            <p:extLst>
              <p:ext uri="{D42A27DB-BD31-4B8C-83A1-F6EECF244321}">
                <p14:modId xmlns:p14="http://schemas.microsoft.com/office/powerpoint/2010/main" val="2320285145"/>
              </p:ext>
            </p:extLst>
          </p:nvPr>
        </p:nvGraphicFramePr>
        <p:xfrm>
          <a:off x="363040" y="1865594"/>
          <a:ext cx="8478048" cy="4389422"/>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490038" y="774481"/>
            <a:ext cx="8351050" cy="1200329"/>
          </a:xfrm>
          <a:prstGeom prst="rect">
            <a:avLst/>
          </a:prstGeom>
          <a:noFill/>
        </p:spPr>
        <p:txBody>
          <a:bodyPr wrap="square" rtlCol="0">
            <a:spAutoFit/>
          </a:bodyPr>
          <a:lstStyle/>
          <a:p>
            <a:r>
              <a:rPr lang="en-US" dirty="0">
                <a:ea typeface="メイリオ" panose="020B0604030504040204" pitchFamily="50" charset="-128"/>
                <a:cs typeface="Arial" panose="020B0604020202020204" pitchFamily="34" charset="0"/>
              </a:rPr>
              <a:t>As of the end of December 2020, the number of companies with Information Platform contracts increased by 371 companies y/y to 3,637 companies. Despite the impact of the COVID-19 pandemic, the net increase in the number of subscribers was maintained at about the same level as the previous fiscal year.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スライド番号プレースホルダ 3"/>
          <p:cNvSpPr>
            <a:spLocks noGrp="1"/>
          </p:cNvSpPr>
          <p:nvPr>
            <p:ph type="sldNum" sz="quarter" idx="10"/>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BF3D4D7E-947A-49DE-9426-4A7BFBE5925E}" type="slidenum">
              <a:rPr lang="ja-JP" altLang="en-US" smtClean="0"/>
              <a:pPr fontAlgn="base">
                <a:spcBef>
                  <a:spcPct val="0"/>
                </a:spcBef>
                <a:spcAft>
                  <a:spcPct val="0"/>
                </a:spcAft>
                <a:defRPr/>
              </a:pPr>
              <a:t>26</a:t>
            </a:fld>
            <a:endParaRPr lang="ja-JP" altLang="en-US"/>
          </a:p>
        </p:txBody>
      </p:sp>
      <p:sp>
        <p:nvSpPr>
          <p:cNvPr id="4" name="正方形/長方形 33">
            <a:extLst>
              <a:ext uri="{FF2B5EF4-FFF2-40B4-BE49-F238E27FC236}">
                <a16:creationId xmlns:a16="http://schemas.microsoft.com/office/drawing/2014/main" id="{D0B363D8-725B-453B-B6B8-3E0E7EDF4FA6}"/>
              </a:ext>
            </a:extLst>
          </p:cNvPr>
          <p:cNvSpPr/>
          <p:nvPr/>
        </p:nvSpPr>
        <p:spPr>
          <a:xfrm>
            <a:off x="1187624" y="1268760"/>
            <a:ext cx="7120498" cy="42485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900000" algn="ctr">
              <a:spcAft>
                <a:spcPts val="2400"/>
              </a:spcAft>
              <a:buClr>
                <a:srgbClr val="0070C0"/>
              </a:buClr>
              <a:buFont typeface="+mj-lt"/>
              <a:buAutoNum type="romanUcPeriod" startAt="3"/>
            </a:pPr>
            <a:r>
              <a:rPr lang="en-US" sz="3600" b="1" dirty="0">
                <a:solidFill>
                  <a:srgbClr val="0070C0"/>
                </a:solidFill>
                <a:latin typeface="Arial" panose="020B0604020202020204" pitchFamily="34" charset="0"/>
                <a:ea typeface="メイリオ" pitchFamily="50" charset="-128"/>
                <a:cs typeface="Arial" panose="020B0604020202020204" pitchFamily="34" charset="0"/>
              </a:rPr>
              <a:t>Earnings Forecast</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417513"/>
          </a:xfrm>
        </p:spPr>
        <p:txBody>
          <a:bodyPr rtlCol="0">
            <a:noAutofit/>
          </a:bodyPr>
          <a:lstStyle/>
          <a:p>
            <a:pPr eaLnBrk="1" fontAlgn="auto" hangingPunct="1">
              <a:spcAft>
                <a:spcPts val="0"/>
              </a:spcAft>
              <a:defRPr/>
            </a:pPr>
            <a:r>
              <a:rPr lang="en-US" b="1" dirty="0">
                <a:solidFill>
                  <a:srgbClr val="0070C0"/>
                </a:solidFill>
                <a:latin typeface="Arial" panose="020B0604020202020204" pitchFamily="34" charset="0"/>
                <a:cs typeface="Arial" panose="020B0604020202020204" pitchFamily="34" charset="0"/>
              </a:rPr>
              <a:t>Full-year Earnings Forecast</a:t>
            </a:r>
          </a:p>
        </p:txBody>
      </p:sp>
      <p:sp>
        <p:nvSpPr>
          <p:cNvPr id="33795" name="スライド番号プレースホルダ 8"/>
          <p:cNvSpPr>
            <a:spLocks noGrp="1"/>
          </p:cNvSpPr>
          <p:nvPr>
            <p:ph type="sldNum" sz="quarter" idx="16"/>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4450DD01-2613-4A9C-8F27-2891F9480006}" type="slidenum">
              <a:rPr lang="ja-JP" altLang="en-US" smtClean="0"/>
              <a:pPr fontAlgn="base">
                <a:spcBef>
                  <a:spcPct val="0"/>
                </a:spcBef>
                <a:spcAft>
                  <a:spcPct val="0"/>
                </a:spcAft>
                <a:defRPr/>
              </a:pPr>
              <a:t>27</a:t>
            </a:fld>
            <a:endParaRPr lang="ja-JP" altLang="en-US"/>
          </a:p>
        </p:txBody>
      </p:sp>
      <p:sp>
        <p:nvSpPr>
          <p:cNvPr id="14" name="テキスト ボックス 13"/>
          <p:cNvSpPr txBox="1"/>
          <p:nvPr/>
        </p:nvSpPr>
        <p:spPr>
          <a:xfrm>
            <a:off x="6804248" y="940934"/>
            <a:ext cx="2123783" cy="338554"/>
          </a:xfrm>
          <a:prstGeom prst="rect">
            <a:avLst/>
          </a:prstGeom>
          <a:noFill/>
        </p:spPr>
        <p:txBody>
          <a:bodyPr wrap="square">
            <a:spAutoFit/>
          </a:bodyPr>
          <a:lstStyle/>
          <a:p>
            <a:pPr fontAlgn="auto">
              <a:spcBef>
                <a:spcPts val="0"/>
              </a:spcBef>
              <a:spcAft>
                <a:spcPts val="0"/>
              </a:spcAft>
              <a:defRPr/>
            </a:pPr>
            <a:r>
              <a:rPr lang="en-US" sz="1600" dirty="0">
                <a:latin typeface="メイリオ" panose="020B0604030504040204" pitchFamily="50" charset="-128"/>
                <a:ea typeface="メイリオ" panose="020B0604030504040204" pitchFamily="50" charset="-128"/>
              </a:rPr>
              <a:t>(Unit: JPY millions)</a:t>
            </a:r>
          </a:p>
        </p:txBody>
      </p:sp>
      <p:graphicFrame>
        <p:nvGraphicFramePr>
          <p:cNvPr id="10" name="コンテンツ プレースホルダー 13"/>
          <p:cNvGraphicFramePr>
            <a:graphicFrameLocks noGrp="1"/>
          </p:cNvGraphicFramePr>
          <p:nvPr>
            <p:ph sz="quarter" idx="13"/>
            <p:extLst>
              <p:ext uri="{D42A27DB-BD31-4B8C-83A1-F6EECF244321}">
                <p14:modId xmlns:p14="http://schemas.microsoft.com/office/powerpoint/2010/main" val="1374645005"/>
              </p:ext>
            </p:extLst>
          </p:nvPr>
        </p:nvGraphicFramePr>
        <p:xfrm>
          <a:off x="683460" y="1268701"/>
          <a:ext cx="7921100" cy="4175760"/>
        </p:xfrm>
        <a:graphic>
          <a:graphicData uri="http://schemas.openxmlformats.org/drawingml/2006/table">
            <a:tbl>
              <a:tblPr firstRow="1" firstCol="1">
                <a:tableStyleId>{7DF18680-E054-41AD-8BC1-D1AEF772440D}</a:tableStyleId>
              </a:tblPr>
              <a:tblGrid>
                <a:gridCol w="2808420">
                  <a:extLst>
                    <a:ext uri="{9D8B030D-6E8A-4147-A177-3AD203B41FA5}">
                      <a16:colId xmlns:a16="http://schemas.microsoft.com/office/drawing/2014/main" val="20000"/>
                    </a:ext>
                  </a:extLst>
                </a:gridCol>
                <a:gridCol w="1708101">
                  <a:extLst>
                    <a:ext uri="{9D8B030D-6E8A-4147-A177-3AD203B41FA5}">
                      <a16:colId xmlns:a16="http://schemas.microsoft.com/office/drawing/2014/main" val="20001"/>
                    </a:ext>
                  </a:extLst>
                </a:gridCol>
                <a:gridCol w="1693695">
                  <a:extLst>
                    <a:ext uri="{9D8B030D-6E8A-4147-A177-3AD203B41FA5}">
                      <a16:colId xmlns:a16="http://schemas.microsoft.com/office/drawing/2014/main" val="20002"/>
                    </a:ext>
                  </a:extLst>
                </a:gridCol>
                <a:gridCol w="1710884">
                  <a:extLst>
                    <a:ext uri="{9D8B030D-6E8A-4147-A177-3AD203B41FA5}">
                      <a16:colId xmlns:a16="http://schemas.microsoft.com/office/drawing/2014/main" val="20003"/>
                    </a:ext>
                  </a:extLst>
                </a:gridCol>
              </a:tblGrid>
              <a:tr h="940389">
                <a:tc>
                  <a:txBody>
                    <a:bodyPr/>
                    <a:lstStyle/>
                    <a:p>
                      <a:pPr algn="l" rtl="0"/>
                      <a:endParaRPr kumimoji="1" lang="ja-JP" altLang="en-US" sz="2400" dirty="0">
                        <a:solidFill>
                          <a:schemeClr val="bg1"/>
                        </a:solidFill>
                        <a:latin typeface="Arial" panose="020B0604020202020204" pitchFamily="34" charset="0"/>
                        <a:ea typeface="メイリオ" pitchFamily="50" charset="-128"/>
                        <a:cs typeface="Arial" panose="020B0604020202020204" pitchFamily="34" charset="0"/>
                      </a:endParaRPr>
                    </a:p>
                  </a:txBody>
                  <a:tcPr anchor="ctr">
                    <a:lnL w="28575" cap="flat" cmpd="sng" algn="ctr">
                      <a:solidFill>
                        <a:srgbClr val="0070C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800" dirty="0">
                          <a:solidFill>
                            <a:schemeClr val="bg1"/>
                          </a:solidFill>
                          <a:latin typeface="Arial" panose="020B0604020202020204" pitchFamily="34" charset="0"/>
                          <a:ea typeface="メイリオ" pitchFamily="50" charset="-128"/>
                          <a:cs typeface="Arial" panose="020B0604020202020204" pitchFamily="34" charset="0"/>
                        </a:rPr>
                        <a:t>2020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800" dirty="0">
                          <a:solidFill>
                            <a:schemeClr val="bg1"/>
                          </a:solidFill>
                          <a:latin typeface="Arial" panose="020B0604020202020204" pitchFamily="34" charset="0"/>
                          <a:ea typeface="メイリオ" pitchFamily="50" charset="-128"/>
                          <a:cs typeface="Arial" panose="020B0604020202020204" pitchFamily="34" charset="0"/>
                        </a:rPr>
                        <a:t>Results for Fiscal Year ended December 31</a:t>
                      </a:r>
                      <a:r>
                        <a:rPr kumimoji="1" lang="en-US" sz="1200" dirty="0">
                          <a:solidFill>
                            <a:schemeClr val="bg1"/>
                          </a:solidFill>
                          <a:latin typeface="Arial" panose="020B0604020202020204" pitchFamily="34" charset="0"/>
                          <a:ea typeface="メイリオ" pitchFamily="50" charset="-128"/>
                          <a:cs typeface="Arial" panose="020B0604020202020204" pitchFamily="34" charset="0"/>
                        </a:rPr>
                        <a:t>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800">
                          <a:solidFill>
                            <a:schemeClr val="bg1"/>
                          </a:solidFill>
                          <a:latin typeface="Arial" panose="020B0604020202020204" pitchFamily="34" charset="0"/>
                          <a:ea typeface="メイリオ" pitchFamily="50" charset="-128"/>
                          <a:cs typeface="Arial" panose="020B0604020202020204" pitchFamily="34" charset="0"/>
                        </a:rPr>
                        <a:t>2021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800">
                          <a:solidFill>
                            <a:schemeClr val="bg1"/>
                          </a:solidFill>
                          <a:latin typeface="Arial" panose="020B0604020202020204" pitchFamily="34" charset="0"/>
                          <a:ea typeface="メイリオ" pitchFamily="50" charset="-128"/>
                          <a:cs typeface="Arial" panose="020B0604020202020204" pitchFamily="34" charset="0"/>
                        </a:rPr>
                        <a:t>Plan for Fiscal Year Ending December 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0070C0"/>
                    </a:solidFill>
                  </a:tcPr>
                </a:tc>
                <a:tc>
                  <a:txBody>
                    <a:bodyPr/>
                    <a:lstStyle/>
                    <a:p>
                      <a:pPr algn="ctr"/>
                      <a:r>
                        <a:rPr kumimoji="1" lang="en-US" sz="1800">
                          <a:solidFill>
                            <a:schemeClr val="bg1"/>
                          </a:solidFill>
                          <a:latin typeface="Arial" panose="020B0604020202020204" pitchFamily="34" charset="0"/>
                          <a:ea typeface="メイリオ" pitchFamily="50" charset="-128"/>
                          <a:cs typeface="Arial" panose="020B0604020202020204" pitchFamily="34" charset="0"/>
                        </a:rPr>
                        <a:t>Change from the previous year (%)</a:t>
                      </a:r>
                    </a:p>
                  </a:txBody>
                  <a:tcPr anchor="ctr">
                    <a:lnL w="28575" cap="flat" cmpd="sng" algn="ctr">
                      <a:solidFill>
                        <a:schemeClr val="bg1"/>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1714">
                <a:tc>
                  <a:txBody>
                    <a:bodyPr/>
                    <a:lstStyle/>
                    <a:p>
                      <a:pPr algn="l"/>
                      <a:r>
                        <a:rPr kumimoji="1" lang="en-US" sz="1800" b="0" dirty="0">
                          <a:solidFill>
                            <a:schemeClr val="tx1"/>
                          </a:solidFill>
                          <a:latin typeface="Arial" panose="020B0604020202020204" pitchFamily="34" charset="0"/>
                          <a:ea typeface="メイリオ" pitchFamily="50" charset="-128"/>
                          <a:cs typeface="Arial" panose="020B0604020202020204" pitchFamily="34" charset="0"/>
                        </a:rPr>
                        <a:t>Consolidated net sales</a:t>
                      </a:r>
                    </a:p>
                  </a:txBody>
                  <a:tcPr marL="216000" marR="21600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tx2">
                        <a:lumMod val="20000"/>
                        <a:lumOff val="80000"/>
                      </a:schemeClr>
                    </a:solidFill>
                  </a:tcPr>
                </a:tc>
                <a:tc>
                  <a:txBody>
                    <a:bodyPr/>
                    <a:lstStyle/>
                    <a:p>
                      <a:pPr algn="r"/>
                      <a:r>
                        <a:rPr kumimoji="1" lang="en-US" sz="2800" b="1" dirty="0">
                          <a:solidFill>
                            <a:schemeClr val="tx1"/>
                          </a:solidFill>
                          <a:latin typeface="Arial" panose="020B0604020202020204" pitchFamily="34" charset="0"/>
                          <a:ea typeface="メイリオ" pitchFamily="50" charset="-128"/>
                          <a:cs typeface="Arial" panose="020B0604020202020204" pitchFamily="34" charset="0"/>
                        </a:rPr>
                        <a:t>2,663</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800" b="1">
                          <a:solidFill>
                            <a:schemeClr val="tx1"/>
                          </a:solidFill>
                          <a:latin typeface="Arial" panose="020B0604020202020204" pitchFamily="34" charset="0"/>
                          <a:ea typeface="メイリオ" pitchFamily="50" charset="-128"/>
                          <a:cs typeface="Arial" panose="020B0604020202020204" pitchFamily="34" charset="0"/>
                        </a:rPr>
                        <a:t>3,100</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400" b="1">
                          <a:solidFill>
                            <a:schemeClr val="tx1"/>
                          </a:solidFill>
                          <a:latin typeface="Arial" panose="020B0604020202020204" pitchFamily="34" charset="0"/>
                          <a:ea typeface="メイリオ" pitchFamily="50" charset="-128"/>
                          <a:cs typeface="Arial" panose="020B0604020202020204" pitchFamily="34" charset="0"/>
                        </a:rPr>
                        <a:t>+16.4%</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1"/>
                  </a:ext>
                </a:extLst>
              </a:tr>
              <a:tr h="356648">
                <a:tc>
                  <a:txBody>
                    <a:bodyPr/>
                    <a:lstStyle/>
                    <a:p>
                      <a:pPr algn="l"/>
                      <a:r>
                        <a:rPr kumimoji="1" lang="en-US" sz="1800" b="0" dirty="0">
                          <a:solidFill>
                            <a:schemeClr val="tx1"/>
                          </a:solidFill>
                          <a:latin typeface="Arial" panose="020B0604020202020204" pitchFamily="34" charset="0"/>
                          <a:ea typeface="メイリオ" pitchFamily="50" charset="-128"/>
                          <a:cs typeface="Arial" panose="020B0604020202020204" pitchFamily="34" charset="0"/>
                        </a:rPr>
                        <a:t>Consolidated operating income</a:t>
                      </a:r>
                    </a:p>
                  </a:txBody>
                  <a:tcPr marL="216000" marR="21600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tx2">
                        <a:lumMod val="20000"/>
                        <a:lumOff val="80000"/>
                      </a:schemeClr>
                    </a:solidFill>
                  </a:tcPr>
                </a:tc>
                <a:tc>
                  <a:txBody>
                    <a:bodyPr/>
                    <a:lstStyle/>
                    <a:p>
                      <a:pPr algn="r"/>
                      <a:r>
                        <a:rPr kumimoji="1" lang="en-US" sz="2800" b="1" dirty="0">
                          <a:solidFill>
                            <a:schemeClr val="tx1"/>
                          </a:solidFill>
                          <a:latin typeface="Arial" panose="020B0604020202020204" pitchFamily="34" charset="0"/>
                          <a:ea typeface="メイリオ" pitchFamily="50" charset="-128"/>
                          <a:cs typeface="Arial" panose="020B0604020202020204" pitchFamily="34" charset="0"/>
                        </a:rPr>
                        <a:t>960</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800" b="1" dirty="0">
                          <a:solidFill>
                            <a:schemeClr val="tx1"/>
                          </a:solidFill>
                          <a:latin typeface="Arial" panose="020B0604020202020204" pitchFamily="34" charset="0"/>
                          <a:ea typeface="メイリオ" pitchFamily="50" charset="-128"/>
                          <a:cs typeface="Arial" panose="020B0604020202020204" pitchFamily="34" charset="0"/>
                        </a:rPr>
                        <a:t>1,100</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400" b="1">
                          <a:solidFill>
                            <a:schemeClr val="tx1"/>
                          </a:solidFill>
                          <a:latin typeface="Arial" panose="020B0604020202020204" pitchFamily="34" charset="0"/>
                          <a:ea typeface="メイリオ" pitchFamily="50" charset="-128"/>
                          <a:cs typeface="Arial" panose="020B0604020202020204" pitchFamily="34" charset="0"/>
                        </a:rPr>
                        <a:t>+14.5%</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2"/>
                  </a:ext>
                </a:extLst>
              </a:tr>
              <a:tr h="356648">
                <a:tc>
                  <a:txBody>
                    <a:bodyPr/>
                    <a:lstStyle/>
                    <a:p>
                      <a:pPr algn="l"/>
                      <a:r>
                        <a:rPr kumimoji="1" lang="en-US" sz="1800" b="0" dirty="0">
                          <a:solidFill>
                            <a:schemeClr val="tx1"/>
                          </a:solidFill>
                          <a:latin typeface="Arial" panose="020B0604020202020204" pitchFamily="34" charset="0"/>
                          <a:ea typeface="メイリオ" pitchFamily="50" charset="-128"/>
                          <a:cs typeface="Arial" panose="020B0604020202020204" pitchFamily="34" charset="0"/>
                        </a:rPr>
                        <a:t>Consolidated ordinary income</a:t>
                      </a:r>
                    </a:p>
                  </a:txBody>
                  <a:tcPr marL="216000" marR="21600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tx2">
                        <a:lumMod val="20000"/>
                        <a:lumOff val="80000"/>
                      </a:schemeClr>
                    </a:solidFill>
                  </a:tcPr>
                </a:tc>
                <a:tc>
                  <a:txBody>
                    <a:bodyPr/>
                    <a:lstStyle/>
                    <a:p>
                      <a:pPr algn="r"/>
                      <a:r>
                        <a:rPr kumimoji="1" lang="en-US" sz="2800" b="1">
                          <a:solidFill>
                            <a:schemeClr val="tx1"/>
                          </a:solidFill>
                          <a:latin typeface="Arial" panose="020B0604020202020204" pitchFamily="34" charset="0"/>
                          <a:ea typeface="メイリオ" pitchFamily="50" charset="-128"/>
                          <a:cs typeface="Arial" panose="020B0604020202020204" pitchFamily="34" charset="0"/>
                        </a:rPr>
                        <a:t>957</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800" b="1" dirty="0">
                          <a:solidFill>
                            <a:schemeClr val="tx1"/>
                          </a:solidFill>
                          <a:latin typeface="Arial" panose="020B0604020202020204" pitchFamily="34" charset="0"/>
                          <a:ea typeface="メイリオ" pitchFamily="50" charset="-128"/>
                          <a:cs typeface="Arial" panose="020B0604020202020204" pitchFamily="34" charset="0"/>
                        </a:rPr>
                        <a:t>1,050</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400" b="1">
                          <a:solidFill>
                            <a:schemeClr val="tx1"/>
                          </a:solidFill>
                          <a:latin typeface="Arial" panose="020B0604020202020204" pitchFamily="34" charset="0"/>
                          <a:ea typeface="メイリオ" pitchFamily="50" charset="-128"/>
                          <a:cs typeface="Arial" panose="020B0604020202020204" pitchFamily="34" charset="0"/>
                        </a:rPr>
                        <a:t>+9.7%</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3"/>
                  </a:ext>
                </a:extLst>
              </a:tr>
              <a:tr h="494942">
                <a:tc>
                  <a:txBody>
                    <a:bodyPr/>
                    <a:lstStyle/>
                    <a:p>
                      <a:pPr algn="l"/>
                      <a:r>
                        <a:rPr kumimoji="1" lang="en-US" sz="1800" b="0" dirty="0">
                          <a:solidFill>
                            <a:schemeClr val="tx1"/>
                          </a:solidFill>
                          <a:latin typeface="Arial" panose="020B0604020202020204" pitchFamily="34" charset="0"/>
                          <a:ea typeface="メイリオ" pitchFamily="50" charset="-128"/>
                          <a:cs typeface="Arial" panose="020B0604020202020204" pitchFamily="34" charset="0"/>
                        </a:rPr>
                        <a:t>Net income attributable to shareholders of the parent company</a:t>
                      </a:r>
                    </a:p>
                  </a:txBody>
                  <a:tcPr marL="216000" marR="21600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tx2">
                        <a:lumMod val="20000"/>
                        <a:lumOff val="80000"/>
                      </a:schemeClr>
                    </a:solidFill>
                  </a:tcPr>
                </a:tc>
                <a:tc>
                  <a:txBody>
                    <a:bodyPr/>
                    <a:lstStyle/>
                    <a:p>
                      <a:pPr algn="r"/>
                      <a:r>
                        <a:rPr kumimoji="1" lang="en-US" sz="2800" b="1">
                          <a:solidFill>
                            <a:schemeClr val="tx1"/>
                          </a:solidFill>
                          <a:latin typeface="Arial" panose="020B0604020202020204" pitchFamily="34" charset="0"/>
                          <a:ea typeface="メイリオ" pitchFamily="50" charset="-128"/>
                          <a:cs typeface="Arial" panose="020B0604020202020204" pitchFamily="34" charset="0"/>
                        </a:rPr>
                        <a:t>630</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800" b="1" dirty="0">
                          <a:solidFill>
                            <a:schemeClr val="tx1"/>
                          </a:solidFill>
                          <a:latin typeface="Arial" panose="020B0604020202020204" pitchFamily="34" charset="0"/>
                          <a:ea typeface="メイリオ" pitchFamily="50" charset="-128"/>
                          <a:cs typeface="Arial" panose="020B0604020202020204" pitchFamily="34" charset="0"/>
                        </a:rPr>
                        <a:t>730</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r"/>
                      <a:r>
                        <a:rPr kumimoji="1" lang="en-US" sz="2400" b="1" dirty="0">
                          <a:solidFill>
                            <a:schemeClr val="tx1"/>
                          </a:solidFill>
                          <a:latin typeface="Arial" panose="020B0604020202020204" pitchFamily="34" charset="0"/>
                          <a:ea typeface="メイリオ" pitchFamily="50" charset="-128"/>
                          <a:cs typeface="Arial" panose="020B0604020202020204" pitchFamily="34" charset="0"/>
                        </a:rPr>
                        <a:t>+15.8%</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テキスト ボックス 2"/>
          <p:cNvSpPr txBox="1"/>
          <p:nvPr/>
        </p:nvSpPr>
        <p:spPr>
          <a:xfrm>
            <a:off x="710935" y="5755322"/>
            <a:ext cx="7705070" cy="553998"/>
          </a:xfrm>
          <a:prstGeom prst="rect">
            <a:avLst/>
          </a:prstGeom>
          <a:noFill/>
        </p:spPr>
        <p:txBody>
          <a:bodyPr wrap="square" rtlCol="0">
            <a:spAutoFit/>
          </a:bodyPr>
          <a:lstStyle/>
          <a:p>
            <a:pPr marL="285750" indent="-285750">
              <a:spcAft>
                <a:spcPts val="1200"/>
              </a:spcAft>
              <a:buFont typeface="メイリオ" pitchFamily="50" charset="-128"/>
              <a:buChar char="※"/>
            </a:pPr>
            <a:r>
              <a:rPr kumimoji="1" lang="en-US" sz="1500" dirty="0">
                <a:latin typeface="メイリオ" pitchFamily="50" charset="-128"/>
                <a:ea typeface="メイリオ" pitchFamily="50" charset="-128"/>
                <a:cs typeface="メイリオ" pitchFamily="50" charset="-128"/>
              </a:rPr>
              <a:t>The exchange rate assumptions for the fiscal year plan ending December 2021</a:t>
            </a:r>
            <a:r>
              <a:rPr lang="en-US" sz="1500" dirty="0">
                <a:latin typeface="メイリオ" pitchFamily="50" charset="-128"/>
                <a:ea typeface="メイリオ" pitchFamily="50" charset="-128"/>
                <a:cs typeface="メイリオ" pitchFamily="50" charset="-128"/>
              </a:rPr>
              <a:t> are as follows: </a:t>
            </a:r>
            <a:r>
              <a:rPr kumimoji="1" lang="en-US" sz="1500" dirty="0">
                <a:latin typeface="メイリオ" pitchFamily="50" charset="-128"/>
                <a:ea typeface="メイリオ" pitchFamily="50" charset="-128"/>
                <a:cs typeface="メイリオ" pitchFamily="50" charset="-128"/>
              </a:rPr>
              <a:t>USD103 yen, EUR123 yen, CNY15.6 yen, THB3.4 yen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Autofit/>
          </a:bodyPr>
          <a:lstStyle/>
          <a:p>
            <a:r>
              <a:rPr lang="en-US" b="1" dirty="0">
                <a:solidFill>
                  <a:srgbClr val="0070C0"/>
                </a:solidFill>
                <a:latin typeface="Arial" panose="020B0604020202020204" pitchFamily="34" charset="0"/>
                <a:cs typeface="Arial" panose="020B0604020202020204" pitchFamily="34" charset="0"/>
              </a:rPr>
              <a:t>Forecasting an 11th consecutive year of record profits</a:t>
            </a:r>
          </a:p>
        </p:txBody>
      </p:sp>
      <p:graphicFrame>
        <p:nvGraphicFramePr>
          <p:cNvPr id="7" name="コンテンツ プレースホルダ 6"/>
          <p:cNvGraphicFramePr>
            <a:graphicFrameLocks noGrp="1"/>
          </p:cNvGraphicFramePr>
          <p:nvPr>
            <p:ph sz="quarter" idx="13"/>
            <p:extLst>
              <p:ext uri="{D42A27DB-BD31-4B8C-83A1-F6EECF244321}">
                <p14:modId xmlns:p14="http://schemas.microsoft.com/office/powerpoint/2010/main" val="2153804114"/>
              </p:ext>
            </p:extLst>
          </p:nvPr>
        </p:nvGraphicFramePr>
        <p:xfrm>
          <a:off x="302912" y="980728"/>
          <a:ext cx="835779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28</a:t>
            </a:fld>
            <a:endParaRPr lang="ja-JP" altLang="en-US"/>
          </a:p>
        </p:txBody>
      </p:sp>
      <p:sp>
        <p:nvSpPr>
          <p:cNvPr id="9" name="テキスト ボックス 8"/>
          <p:cNvSpPr txBox="1"/>
          <p:nvPr/>
        </p:nvSpPr>
        <p:spPr>
          <a:xfrm>
            <a:off x="7452320" y="869838"/>
            <a:ext cx="1475711" cy="246221"/>
          </a:xfrm>
          <a:prstGeom prst="rect">
            <a:avLst/>
          </a:prstGeom>
          <a:noFill/>
        </p:spPr>
        <p:txBody>
          <a:bodyPr wrap="square" rtlCol="0">
            <a:spAutoFit/>
          </a:bodyPr>
          <a:lstStyle/>
          <a:p>
            <a:pPr fontAlgn="auto">
              <a:spcBef>
                <a:spcPts val="0"/>
              </a:spcBef>
              <a:spcAft>
                <a:spcPts val="0"/>
              </a:spcAft>
              <a:defRPr/>
            </a:pPr>
            <a:r>
              <a:rPr lang="en-US" sz="1000" dirty="0">
                <a:latin typeface="メイリオ" panose="020B0604030504040204" pitchFamily="50" charset="-128"/>
                <a:ea typeface="メイリオ" panose="020B0604030504040204" pitchFamily="50" charset="-128"/>
              </a:rPr>
              <a:t>(Unit: JPY millions)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スライド番号プレースホルダ 3"/>
          <p:cNvSpPr>
            <a:spLocks noGrp="1"/>
          </p:cNvSpPr>
          <p:nvPr>
            <p:ph type="sldNum" sz="quarter" idx="10"/>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004081E1-1587-46FF-9AFC-AB182A23D4DA}" type="slidenum">
              <a:rPr lang="ja-JP" altLang="en-US" smtClean="0"/>
              <a:pPr fontAlgn="base">
                <a:spcBef>
                  <a:spcPct val="0"/>
                </a:spcBef>
                <a:spcAft>
                  <a:spcPct val="0"/>
                </a:spcAft>
                <a:defRPr/>
              </a:pPr>
              <a:t>29</a:t>
            </a:fld>
            <a:endParaRPr lang="ja-JP" altLang="en-US"/>
          </a:p>
        </p:txBody>
      </p:sp>
      <p:sp>
        <p:nvSpPr>
          <p:cNvPr id="5" name="正方形/長方形 33">
            <a:extLst>
              <a:ext uri="{FF2B5EF4-FFF2-40B4-BE49-F238E27FC236}">
                <a16:creationId xmlns:a16="http://schemas.microsoft.com/office/drawing/2014/main" id="{FD4B3420-6AF6-44BD-8190-B0D6A653AE42}"/>
              </a:ext>
            </a:extLst>
          </p:cNvPr>
          <p:cNvSpPr/>
          <p:nvPr/>
        </p:nvSpPr>
        <p:spPr>
          <a:xfrm>
            <a:off x="1187624" y="1268760"/>
            <a:ext cx="7120498" cy="42485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900000" algn="ctr">
              <a:spcAft>
                <a:spcPts val="2400"/>
              </a:spcAft>
              <a:buClr>
                <a:srgbClr val="0070C0"/>
              </a:buClr>
              <a:buFont typeface="+mj-lt"/>
              <a:buAutoNum type="romanUcPeriod" startAt="4"/>
            </a:pPr>
            <a:r>
              <a:rPr lang="en-US" sz="3600" b="1" dirty="0">
                <a:solidFill>
                  <a:srgbClr val="0070C0"/>
                </a:solidFill>
                <a:latin typeface="Arial" panose="020B0604020202020204" pitchFamily="34" charset="0"/>
                <a:ea typeface="メイリオ" pitchFamily="50" charset="-128"/>
                <a:cs typeface="Arial" panose="020B0604020202020204" pitchFamily="34" charset="0"/>
              </a:rPr>
              <a:t>Growth Strategy</a:t>
            </a:r>
          </a:p>
        </p:txBody>
      </p:sp>
    </p:spTree>
    <p:extLst>
      <p:ext uri="{BB962C8B-B14F-4D97-AF65-F5344CB8AC3E}">
        <p14:creationId xmlns:p14="http://schemas.microsoft.com/office/powerpoint/2010/main" val="413283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417513"/>
          </a:xfrm>
        </p:spPr>
        <p:txBody>
          <a:bodyPr rtlCol="0">
            <a:normAutofit fontScale="90000"/>
          </a:bodyPr>
          <a:lstStyle/>
          <a:p>
            <a:pPr eaLnBrk="1" fontAlgn="auto" hangingPunct="1">
              <a:spcAft>
                <a:spcPts val="0"/>
              </a:spcAft>
              <a:defRPr/>
            </a:pPr>
            <a:r>
              <a:rPr lang="en-US" dirty="0">
                <a:solidFill>
                  <a:srgbClr val="0070C0"/>
                </a:solidFill>
                <a:latin typeface="Arial" panose="020B0604020202020204" pitchFamily="34" charset="0"/>
                <a:cs typeface="Arial" panose="020B0604020202020204" pitchFamily="34" charset="0"/>
              </a:rPr>
              <a:t>Outline</a:t>
            </a:r>
          </a:p>
        </p:txBody>
      </p:sp>
      <p:sp>
        <p:nvSpPr>
          <p:cNvPr id="5" name="スライド番号プレースホルダ 4"/>
          <p:cNvSpPr>
            <a:spLocks noGrp="1"/>
          </p:cNvSpPr>
          <p:nvPr>
            <p:ph type="sldNum" sz="quarter" idx="16"/>
          </p:nvPr>
        </p:nvSpPr>
        <p:spPr/>
        <p:txBody>
          <a:bodyPr>
            <a:noAutofit/>
          </a:bodyPr>
          <a:lstStyle/>
          <a:p>
            <a:pPr>
              <a:defRPr/>
            </a:pPr>
            <a:fld id="{40549155-C9E5-4E39-AE31-22B100FE82F7}" type="slidenum">
              <a:rPr lang="ja-JP" altLang="en-US"/>
              <a:pPr>
                <a:defRPr/>
              </a:pPr>
              <a:t>3</a:t>
            </a:fld>
            <a:endParaRPr lang="ja-JP" altLang="en-US"/>
          </a:p>
        </p:txBody>
      </p:sp>
      <p:sp>
        <p:nvSpPr>
          <p:cNvPr id="34" name="正方形/長方形 33"/>
          <p:cNvSpPr/>
          <p:nvPr/>
        </p:nvSpPr>
        <p:spPr>
          <a:xfrm>
            <a:off x="1187624" y="1268760"/>
            <a:ext cx="7120498" cy="42485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900000">
              <a:spcAft>
                <a:spcPts val="2400"/>
              </a:spcAft>
              <a:buClr>
                <a:srgbClr val="0070C0"/>
              </a:buClr>
              <a:buFont typeface="+mj-lt"/>
              <a:buAutoNum type="romanUcPeriod"/>
            </a:pPr>
            <a:r>
              <a:rPr kumimoji="1" lang="en-US" sz="2400" b="1" dirty="0">
                <a:solidFill>
                  <a:srgbClr val="0070C0"/>
                </a:solidFill>
                <a:latin typeface="Arial" panose="020B0604020202020204" pitchFamily="34" charset="0"/>
                <a:ea typeface="メイリオ" pitchFamily="50" charset="-128"/>
                <a:cs typeface="Arial" panose="020B0604020202020204" pitchFamily="34" charset="0"/>
              </a:rPr>
              <a:t>Summary of FY ended Dec. 31, 2020</a:t>
            </a:r>
          </a:p>
          <a:p>
            <a:pPr marL="900000" indent="-900000">
              <a:spcAft>
                <a:spcPts val="2400"/>
              </a:spcAft>
              <a:buClr>
                <a:srgbClr val="0070C0"/>
              </a:buClr>
              <a:buFont typeface="+mj-lt"/>
              <a:buAutoNum type="romanUcPeriod"/>
            </a:pPr>
            <a:r>
              <a:rPr kumimoji="1" lang="en-US" sz="2400" b="1" dirty="0">
                <a:solidFill>
                  <a:srgbClr val="0070C0"/>
                </a:solidFill>
                <a:latin typeface="Arial" panose="020B0604020202020204" pitchFamily="34" charset="0"/>
                <a:ea typeface="メイリオ" pitchFamily="50" charset="-128"/>
                <a:cs typeface="Arial" panose="020B0604020202020204" pitchFamily="34" charset="0"/>
              </a:rPr>
              <a:t>Financial Summary</a:t>
            </a:r>
          </a:p>
          <a:p>
            <a:pPr marL="900000" indent="-900000">
              <a:spcAft>
                <a:spcPts val="2400"/>
              </a:spcAft>
              <a:buClr>
                <a:srgbClr val="0070C0"/>
              </a:buClr>
              <a:buFont typeface="+mj-lt"/>
              <a:buAutoNum type="romanUcPeriod"/>
            </a:pPr>
            <a:r>
              <a:rPr lang="en-US" sz="2400" b="1" dirty="0">
                <a:solidFill>
                  <a:srgbClr val="0070C0"/>
                </a:solidFill>
                <a:latin typeface="Arial" panose="020B0604020202020204" pitchFamily="34" charset="0"/>
                <a:ea typeface="メイリオ" pitchFamily="50" charset="-128"/>
                <a:cs typeface="Arial" panose="020B0604020202020204" pitchFamily="34" charset="0"/>
              </a:rPr>
              <a:t>Earnings Forecast</a:t>
            </a:r>
          </a:p>
          <a:p>
            <a:pPr marL="900000" indent="-900000">
              <a:spcAft>
                <a:spcPts val="2400"/>
              </a:spcAft>
              <a:buClr>
                <a:srgbClr val="0070C0"/>
              </a:buClr>
              <a:buFont typeface="+mj-lt"/>
              <a:buAutoNum type="romanUcPeriod"/>
            </a:pPr>
            <a:r>
              <a:rPr lang="en-US" sz="2400" b="1" dirty="0">
                <a:solidFill>
                  <a:srgbClr val="0070C0"/>
                </a:solidFill>
                <a:latin typeface="Arial" panose="020B0604020202020204" pitchFamily="34" charset="0"/>
                <a:ea typeface="メイリオ" pitchFamily="50" charset="-128"/>
                <a:cs typeface="Arial" panose="020B0604020202020204" pitchFamily="34" charset="0"/>
              </a:rPr>
              <a:t>Growth Strategy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a:solidFill>
            <a:srgbClr val="0070C0"/>
          </a:solidFill>
        </p:spPr>
        <p:txBody>
          <a:bodyPr/>
          <a:lstStyle/>
          <a:p>
            <a:pPr>
              <a:defRPr/>
            </a:pPr>
            <a:fld id="{13AA114E-4709-48E6-8522-F70C0507842B}" type="slidenum">
              <a:rPr lang="ja-JP" altLang="en-US" smtClean="0"/>
              <a:pPr>
                <a:defRPr/>
              </a:pPr>
              <a:t>30</a:t>
            </a:fld>
            <a:endParaRPr lang="ja-JP" altLang="en-US"/>
          </a:p>
        </p:txBody>
      </p:sp>
      <p:sp>
        <p:nvSpPr>
          <p:cNvPr id="72714" name="AutoShape 10" descr="https://www.marklines.com/statics/report/img/ja/rep1489_042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プレースホルダ 3"/>
          <p:cNvSpPr>
            <a:spLocks noGrp="1"/>
          </p:cNvSpPr>
          <p:nvPr>
            <p:ph type="body" sz="quarter" idx="14"/>
          </p:nvPr>
        </p:nvSpPr>
        <p:spPr>
          <a:xfrm>
            <a:off x="507815" y="777582"/>
            <a:ext cx="7997024" cy="923225"/>
          </a:xfrm>
        </p:spPr>
        <p:txBody>
          <a:bodyPr/>
          <a:lstStyle/>
          <a:p>
            <a:pPr marL="0" indent="0">
              <a:buNone/>
            </a:pPr>
            <a:r>
              <a:rPr lang="en-US" sz="2400" dirty="0">
                <a:solidFill>
                  <a:schemeClr val="tx1"/>
                </a:solidFill>
              </a:rPr>
              <a:t>Aiming to establish ourselves as a platformer in the automotive industry over the </a:t>
            </a:r>
            <a:r>
              <a:rPr lang="en-US" sz="2400" dirty="0">
                <a:solidFill>
                  <a:schemeClr val="tx1"/>
                </a:solidFill>
                <a:latin typeface="Arial" panose="020B0604020202020204" pitchFamily="34" charset="0"/>
                <a:cs typeface="Arial" panose="020B0604020202020204" pitchFamily="34" charset="0"/>
              </a:rPr>
              <a:t>next</a:t>
            </a:r>
            <a:r>
              <a:rPr lang="en-US" sz="2400" dirty="0">
                <a:solidFill>
                  <a:schemeClr val="tx1"/>
                </a:solidFill>
              </a:rPr>
              <a:t> 10 years</a:t>
            </a:r>
          </a:p>
        </p:txBody>
      </p:sp>
      <p:sp>
        <p:nvSpPr>
          <p:cNvPr id="17" name="タイトル 1"/>
          <p:cNvSpPr>
            <a:spLocks noGrp="1"/>
          </p:cNvSpPr>
          <p:nvPr>
            <p:ph type="title"/>
          </p:nvPr>
        </p:nvSpPr>
        <p:spPr>
          <a:xfrm>
            <a:off x="457200" y="332656"/>
            <a:ext cx="5770984" cy="418058"/>
          </a:xfrm>
        </p:spPr>
        <p:txBody>
          <a:bodyPr>
            <a:noAutofit/>
          </a:bodyPr>
          <a:lstStyle/>
          <a:p>
            <a:r>
              <a:rPr lang="en-US" b="1" dirty="0">
                <a:solidFill>
                  <a:srgbClr val="0070C0"/>
                </a:solidFill>
                <a:latin typeface="Arial" panose="020B0604020202020204" pitchFamily="34" charset="0"/>
                <a:cs typeface="Arial" panose="020B0604020202020204" pitchFamily="34" charset="0"/>
              </a:rPr>
              <a:t>Our Vision</a:t>
            </a:r>
          </a:p>
        </p:txBody>
      </p:sp>
      <p:sp>
        <p:nvSpPr>
          <p:cNvPr id="25" name="四角形: 角を丸くする 32">
            <a:extLst>
              <a:ext uri="{FF2B5EF4-FFF2-40B4-BE49-F238E27FC236}">
                <a16:creationId xmlns:a16="http://schemas.microsoft.com/office/drawing/2014/main" id="{9179E47C-DBD1-4CB9-9D4C-2AED5660354E}"/>
              </a:ext>
            </a:extLst>
          </p:cNvPr>
          <p:cNvSpPr/>
          <p:nvPr/>
        </p:nvSpPr>
        <p:spPr>
          <a:xfrm>
            <a:off x="3413439" y="2675103"/>
            <a:ext cx="2092021" cy="2092021"/>
          </a:xfrm>
          <a:prstGeom prst="roundRect">
            <a:avLst/>
          </a:prstGeom>
          <a:solidFill>
            <a:schemeClr val="accent5">
              <a:lumMod val="40000"/>
              <a:lumOff val="60000"/>
            </a:schemeClr>
          </a:solidFill>
          <a:ln w="889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endParaRPr lang="ja-JP" altLang="en-US" sz="1350"/>
          </a:p>
        </p:txBody>
      </p:sp>
      <p:sp>
        <p:nvSpPr>
          <p:cNvPr id="26" name="四角形: 角を丸くする 33">
            <a:extLst>
              <a:ext uri="{FF2B5EF4-FFF2-40B4-BE49-F238E27FC236}">
                <a16:creationId xmlns:a16="http://schemas.microsoft.com/office/drawing/2014/main" id="{32A2112B-E0A8-42CF-ABC7-14CFE7F21D71}"/>
              </a:ext>
            </a:extLst>
          </p:cNvPr>
          <p:cNvSpPr/>
          <p:nvPr/>
        </p:nvSpPr>
        <p:spPr>
          <a:xfrm>
            <a:off x="385384" y="2445909"/>
            <a:ext cx="2498369" cy="2498369"/>
          </a:xfrm>
          <a:prstGeom prst="roundRect">
            <a:avLst/>
          </a:prstGeom>
          <a:solidFill>
            <a:schemeClr val="accent1">
              <a:lumMod val="40000"/>
              <a:lumOff val="60000"/>
            </a:schemeClr>
          </a:solidFill>
          <a:ln w="889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endParaRPr lang="ja-JP" altLang="en-US" sz="1350">
              <a:solidFill>
                <a:schemeClr val="accent1">
                  <a:lumMod val="50000"/>
                </a:schemeClr>
              </a:solidFill>
            </a:endParaRPr>
          </a:p>
        </p:txBody>
      </p:sp>
      <p:sp>
        <p:nvSpPr>
          <p:cNvPr id="27" name="四角形: 角を丸くする 34">
            <a:extLst>
              <a:ext uri="{FF2B5EF4-FFF2-40B4-BE49-F238E27FC236}">
                <a16:creationId xmlns:a16="http://schemas.microsoft.com/office/drawing/2014/main" id="{96DCFFAD-CB8A-4100-96C4-E80DCC2768F0}"/>
              </a:ext>
            </a:extLst>
          </p:cNvPr>
          <p:cNvSpPr/>
          <p:nvPr/>
        </p:nvSpPr>
        <p:spPr>
          <a:xfrm>
            <a:off x="6109152" y="2445909"/>
            <a:ext cx="2498369" cy="2498369"/>
          </a:xfrm>
          <a:prstGeom prst="roundRect">
            <a:avLst/>
          </a:prstGeom>
          <a:solidFill>
            <a:schemeClr val="accent2">
              <a:lumMod val="40000"/>
              <a:lumOff val="60000"/>
            </a:schemeClr>
          </a:solidFill>
          <a:ln w="889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endParaRPr lang="ja-JP" altLang="en-US" sz="1350"/>
          </a:p>
        </p:txBody>
      </p:sp>
      <p:pic>
        <p:nvPicPr>
          <p:cNvPr id="28" name="グラフィックス 11" descr="事務員">
            <a:extLst>
              <a:ext uri="{FF2B5EF4-FFF2-40B4-BE49-F238E27FC236}">
                <a16:creationId xmlns:a16="http://schemas.microsoft.com/office/drawing/2014/main" id="{6F1DA289-1D1E-4929-8004-B86344582F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6253" y="2991623"/>
            <a:ext cx="1740371" cy="1740371"/>
          </a:xfrm>
          <a:prstGeom prst="rect">
            <a:avLst/>
          </a:prstGeom>
        </p:spPr>
      </p:pic>
      <p:sp>
        <p:nvSpPr>
          <p:cNvPr id="29" name="テキスト ボックス 28">
            <a:extLst>
              <a:ext uri="{FF2B5EF4-FFF2-40B4-BE49-F238E27FC236}">
                <a16:creationId xmlns:a16="http://schemas.microsoft.com/office/drawing/2014/main" id="{7C070254-BA83-4CC4-A614-8ADEEF33B355}"/>
              </a:ext>
            </a:extLst>
          </p:cNvPr>
          <p:cNvSpPr txBox="1"/>
          <p:nvPr/>
        </p:nvSpPr>
        <p:spPr>
          <a:xfrm>
            <a:off x="1057074" y="1982453"/>
            <a:ext cx="1304185" cy="430887"/>
          </a:xfrm>
          <a:prstGeom prst="rect">
            <a:avLst/>
          </a:prstGeom>
          <a:noFill/>
        </p:spPr>
        <p:txBody>
          <a:bodyPr wrap="square" lIns="0" tIns="0" rIns="0" bIns="0" rtlCol="0">
            <a:spAutoFit/>
          </a:bodyPr>
          <a:lstStyle/>
          <a:p>
            <a:r>
              <a:rPr lang="en-US" sz="2800" b="1">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Seller</a:t>
            </a:r>
          </a:p>
        </p:txBody>
      </p:sp>
      <p:sp>
        <p:nvSpPr>
          <p:cNvPr id="30" name="テキスト ボックス 29">
            <a:extLst>
              <a:ext uri="{FF2B5EF4-FFF2-40B4-BE49-F238E27FC236}">
                <a16:creationId xmlns:a16="http://schemas.microsoft.com/office/drawing/2014/main" id="{B45755B4-081F-46A2-A471-A471ECA6C53B}"/>
              </a:ext>
            </a:extLst>
          </p:cNvPr>
          <p:cNvSpPr txBox="1"/>
          <p:nvPr/>
        </p:nvSpPr>
        <p:spPr>
          <a:xfrm>
            <a:off x="6804248" y="1982453"/>
            <a:ext cx="1319722" cy="430887"/>
          </a:xfrm>
          <a:prstGeom prst="rect">
            <a:avLst/>
          </a:prstGeom>
          <a:noFill/>
        </p:spPr>
        <p:txBody>
          <a:bodyPr wrap="square" lIns="0" tIns="0" rIns="0" bIns="0" rtlCol="0">
            <a:spAutoFit/>
          </a:bodyPr>
          <a:lstStyle/>
          <a:p>
            <a:r>
              <a:rPr lang="en-US" sz="28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Buyer</a:t>
            </a:r>
          </a:p>
        </p:txBody>
      </p:sp>
      <p:sp>
        <p:nvSpPr>
          <p:cNvPr id="31" name="テキスト ボックス 30">
            <a:extLst>
              <a:ext uri="{FF2B5EF4-FFF2-40B4-BE49-F238E27FC236}">
                <a16:creationId xmlns:a16="http://schemas.microsoft.com/office/drawing/2014/main" id="{B4E4EF7C-837E-4428-BE95-E617739A6D50}"/>
              </a:ext>
            </a:extLst>
          </p:cNvPr>
          <p:cNvSpPr txBox="1"/>
          <p:nvPr/>
        </p:nvSpPr>
        <p:spPr>
          <a:xfrm>
            <a:off x="419113" y="2564904"/>
            <a:ext cx="2425561" cy="738664"/>
          </a:xfrm>
          <a:prstGeom prst="rect">
            <a:avLst/>
          </a:prstGeom>
          <a:noFill/>
        </p:spPr>
        <p:txBody>
          <a:bodyPr wrap="square" lIns="0" tIns="0" rIns="0" bIns="0" rtlCol="0">
            <a:spAutoFit/>
          </a:bodyPr>
          <a:lstStyle/>
          <a:p>
            <a:pPr algn="ctr"/>
            <a:r>
              <a:rPr lang="en-US" sz="12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Engineering,</a:t>
            </a:r>
          </a:p>
          <a:p>
            <a:pPr algn="ctr"/>
            <a:r>
              <a:rPr lang="en-US" sz="12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Consulting, research firms,</a:t>
            </a:r>
          </a:p>
          <a:p>
            <a:pPr algn="ctr"/>
            <a:r>
              <a:rPr lang="en-US" sz="12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Materials manufacturers, machinery suppliers, </a:t>
            </a:r>
          </a:p>
          <a:p>
            <a:pPr algn="ctr"/>
            <a:r>
              <a:rPr lang="en-US" sz="12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Prototype suppliers, etc.</a:t>
            </a:r>
          </a:p>
        </p:txBody>
      </p:sp>
      <p:sp>
        <p:nvSpPr>
          <p:cNvPr id="32" name="テキスト ボックス 31">
            <a:extLst>
              <a:ext uri="{FF2B5EF4-FFF2-40B4-BE49-F238E27FC236}">
                <a16:creationId xmlns:a16="http://schemas.microsoft.com/office/drawing/2014/main" id="{0F3E464F-4876-4261-948C-11BD9EB194E8}"/>
              </a:ext>
            </a:extLst>
          </p:cNvPr>
          <p:cNvSpPr txBox="1"/>
          <p:nvPr/>
        </p:nvSpPr>
        <p:spPr>
          <a:xfrm>
            <a:off x="6228184" y="2564904"/>
            <a:ext cx="2348782" cy="923330"/>
          </a:xfrm>
          <a:prstGeom prst="rect">
            <a:avLst/>
          </a:prstGeom>
          <a:noFill/>
          <a:ln>
            <a:noFill/>
          </a:ln>
        </p:spPr>
        <p:txBody>
          <a:bodyPr wrap="square" lIns="0" tIns="0" rIns="0" bIns="0" rtlCol="0">
            <a:spAutoFit/>
          </a:bodyPr>
          <a:lstStyle/>
          <a:p>
            <a:pPr algn="ctr"/>
            <a:r>
              <a:rPr lang="en-US" sz="1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Paid members belonging to</a:t>
            </a:r>
          </a:p>
          <a:p>
            <a:pPr algn="ctr"/>
            <a:r>
              <a:rPr lang="en-US" sz="1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OEMs and Tier 1 auto parts suppliers, and departments such as development and purchasing</a:t>
            </a:r>
          </a:p>
        </p:txBody>
      </p:sp>
      <p:pic>
        <p:nvPicPr>
          <p:cNvPr id="36" name="グラフィックス 16" descr="ユーザー">
            <a:extLst>
              <a:ext uri="{FF2B5EF4-FFF2-40B4-BE49-F238E27FC236}">
                <a16:creationId xmlns:a16="http://schemas.microsoft.com/office/drawing/2014/main" id="{3192344D-7A65-4390-9395-6D8CD22FC6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9785" y="2973506"/>
            <a:ext cx="2144008" cy="2144008"/>
          </a:xfrm>
          <a:prstGeom prst="rect">
            <a:avLst/>
          </a:prstGeom>
        </p:spPr>
      </p:pic>
      <p:pic>
        <p:nvPicPr>
          <p:cNvPr id="38" name="グラフィックス 44" descr="ユーザー">
            <a:extLst>
              <a:ext uri="{FF2B5EF4-FFF2-40B4-BE49-F238E27FC236}">
                <a16:creationId xmlns:a16="http://schemas.microsoft.com/office/drawing/2014/main" id="{0818FF3B-E3C3-4E26-AA72-AABAD57DAD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726" y="2991623"/>
            <a:ext cx="2144008" cy="2144008"/>
          </a:xfrm>
          <a:prstGeom prst="rect">
            <a:avLst/>
          </a:prstGeom>
        </p:spPr>
      </p:pic>
      <p:grpSp>
        <p:nvGrpSpPr>
          <p:cNvPr id="43" name="グループ化 42">
            <a:extLst>
              <a:ext uri="{FF2B5EF4-FFF2-40B4-BE49-F238E27FC236}">
                <a16:creationId xmlns:a16="http://schemas.microsoft.com/office/drawing/2014/main" id="{EE07696C-AE21-4B6D-BB99-B1D8C9A7F314}"/>
              </a:ext>
            </a:extLst>
          </p:cNvPr>
          <p:cNvGrpSpPr/>
          <p:nvPr/>
        </p:nvGrpSpPr>
        <p:grpSpPr>
          <a:xfrm>
            <a:off x="2875469" y="3124517"/>
            <a:ext cx="3183448" cy="584464"/>
            <a:chOff x="2873273" y="3036789"/>
            <a:chExt cx="3183448" cy="584464"/>
          </a:xfrm>
        </p:grpSpPr>
        <p:sp>
          <p:nvSpPr>
            <p:cNvPr id="44" name="矢印: 右 19">
              <a:extLst>
                <a:ext uri="{FF2B5EF4-FFF2-40B4-BE49-F238E27FC236}">
                  <a16:creationId xmlns:a16="http://schemas.microsoft.com/office/drawing/2014/main" id="{6BD35E40-2A47-4C9A-8274-D3547209F904}"/>
                </a:ext>
              </a:extLst>
            </p:cNvPr>
            <p:cNvSpPr/>
            <p:nvPr/>
          </p:nvSpPr>
          <p:spPr>
            <a:xfrm>
              <a:off x="2873273" y="3082343"/>
              <a:ext cx="551942" cy="538910"/>
            </a:xfrm>
            <a:prstGeom prst="rightArrow">
              <a:avLst>
                <a:gd name="adj1" fmla="val 50098"/>
                <a:gd name="adj2" fmla="val 59393"/>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矢印: 右 62">
              <a:extLst>
                <a:ext uri="{FF2B5EF4-FFF2-40B4-BE49-F238E27FC236}">
                  <a16:creationId xmlns:a16="http://schemas.microsoft.com/office/drawing/2014/main" id="{2A401426-59DB-41A6-8991-D466D24DE73D}"/>
                </a:ext>
              </a:extLst>
            </p:cNvPr>
            <p:cNvSpPr/>
            <p:nvPr/>
          </p:nvSpPr>
          <p:spPr>
            <a:xfrm flipH="1">
              <a:off x="5504780" y="3036789"/>
              <a:ext cx="551941" cy="538910"/>
            </a:xfrm>
            <a:prstGeom prst="rightArrow">
              <a:avLst>
                <a:gd name="adj1" fmla="val 50098"/>
                <a:gd name="adj2" fmla="val 59393"/>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572AB7BE-19AD-403D-972C-E4033E16B364}"/>
              </a:ext>
            </a:extLst>
          </p:cNvPr>
          <p:cNvGrpSpPr/>
          <p:nvPr/>
        </p:nvGrpSpPr>
        <p:grpSpPr>
          <a:xfrm>
            <a:off x="2875470" y="3839159"/>
            <a:ext cx="3183447" cy="547363"/>
            <a:chOff x="2873274" y="3868744"/>
            <a:chExt cx="3183447" cy="547363"/>
          </a:xfrm>
        </p:grpSpPr>
        <p:sp>
          <p:nvSpPr>
            <p:cNvPr id="54" name="矢印: 右 61">
              <a:extLst>
                <a:ext uri="{FF2B5EF4-FFF2-40B4-BE49-F238E27FC236}">
                  <a16:creationId xmlns:a16="http://schemas.microsoft.com/office/drawing/2014/main" id="{F258C71F-991B-4BAB-BD68-B7EC6040D83C}"/>
                </a:ext>
              </a:extLst>
            </p:cNvPr>
            <p:cNvSpPr/>
            <p:nvPr/>
          </p:nvSpPr>
          <p:spPr>
            <a:xfrm rot="10800000">
              <a:off x="2873274" y="3868744"/>
              <a:ext cx="551941" cy="538910"/>
            </a:xfrm>
            <a:prstGeom prst="rightArrow">
              <a:avLst>
                <a:gd name="adj1" fmla="val 50098"/>
                <a:gd name="adj2" fmla="val 59393"/>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矢印: 右 63">
              <a:extLst>
                <a:ext uri="{FF2B5EF4-FFF2-40B4-BE49-F238E27FC236}">
                  <a16:creationId xmlns:a16="http://schemas.microsoft.com/office/drawing/2014/main" id="{6AA9AF9F-A55F-47B8-93FA-B8E91194821E}"/>
                </a:ext>
              </a:extLst>
            </p:cNvPr>
            <p:cNvSpPr/>
            <p:nvPr/>
          </p:nvSpPr>
          <p:spPr>
            <a:xfrm rot="10800000" flipH="1">
              <a:off x="5504780" y="3877197"/>
              <a:ext cx="551941" cy="538910"/>
            </a:xfrm>
            <a:prstGeom prst="rightArrow">
              <a:avLst>
                <a:gd name="adj1" fmla="val 50098"/>
                <a:gd name="adj2" fmla="val 59393"/>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pic>
        <p:nvPicPr>
          <p:cNvPr id="56" name="図 55" descr="挿絵 が含まれている画像&#10;&#10;自動的に生成された説明">
            <a:extLst>
              <a:ext uri="{FF2B5EF4-FFF2-40B4-BE49-F238E27FC236}">
                <a16:creationId xmlns:a16="http://schemas.microsoft.com/office/drawing/2014/main" id="{23B2B02D-5985-4995-ACB1-4225E313E8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4906" y="2868240"/>
            <a:ext cx="1714500" cy="300038"/>
          </a:xfrm>
          <a:prstGeom prst="rect">
            <a:avLst/>
          </a:prstGeom>
        </p:spPr>
      </p:pic>
      <p:sp>
        <p:nvSpPr>
          <p:cNvPr id="2" name="正方形/長方形 1"/>
          <p:cNvSpPr/>
          <p:nvPr/>
        </p:nvSpPr>
        <p:spPr>
          <a:xfrm>
            <a:off x="918702" y="5209696"/>
            <a:ext cx="7247557" cy="100091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a:ln w="9525">
                  <a:noFill/>
                  <a:round/>
                  <a:headEnd/>
                  <a:tailEnd/>
                </a:ln>
                <a:solidFill>
                  <a:schemeClr val="tx1"/>
                </a:solidFill>
                <a:latin typeface="メイリオ" panose="020B0604030504040204" pitchFamily="50" charset="-128"/>
                <a:ea typeface="メイリオ" panose="020B0604030504040204" pitchFamily="50" charset="-128"/>
              </a:rPr>
              <a:t>What do we mean by the term "platformer"?</a:t>
            </a:r>
          </a:p>
          <a:p>
            <a:pPr marL="108000"/>
            <a:r>
              <a:rPr lang="en-US" sz="1400">
                <a:ln w="9525">
                  <a:noFill/>
                  <a:round/>
                  <a:headEnd/>
                  <a:tailEnd/>
                </a:ln>
                <a:solidFill>
                  <a:schemeClr val="tx1"/>
                </a:solidFill>
                <a:latin typeface="メイリオ" panose="020B0604030504040204" pitchFamily="50" charset="-128"/>
                <a:ea typeface="メイリオ" panose="020B0604030504040204" pitchFamily="50" charset="-128"/>
              </a:rPr>
              <a:t>1． We can stand between the demand side and the supply side, mediate between the two, and create new value.</a:t>
            </a:r>
          </a:p>
          <a:p>
            <a:pPr marL="108000"/>
            <a:r>
              <a:rPr lang="en-US" sz="1400">
                <a:ln w="9525">
                  <a:noFill/>
                  <a:round/>
                  <a:headEnd/>
                  <a:tailEnd/>
                </a:ln>
                <a:solidFill>
                  <a:schemeClr val="tx1"/>
                </a:solidFill>
                <a:latin typeface="メイリオ" panose="020B0604030504040204" pitchFamily="50" charset="-128"/>
                <a:ea typeface="メイリオ" panose="020B0604030504040204" pitchFamily="50" charset="-128"/>
              </a:rPr>
              <a:t>2． We can provide a wide variety of one-stop services.</a:t>
            </a:r>
          </a:p>
          <a:p>
            <a:pPr marL="108000"/>
            <a:r>
              <a:rPr lang="en-US" sz="1400">
                <a:ln w="9525">
                  <a:noFill/>
                  <a:round/>
                  <a:headEnd/>
                  <a:tailEnd/>
                </a:ln>
                <a:solidFill>
                  <a:schemeClr val="tx1"/>
                </a:solidFill>
                <a:latin typeface="メイリオ" panose="020B0604030504040204" pitchFamily="50" charset="-128"/>
                <a:ea typeface="メイリオ" panose="020B0604030504040204" pitchFamily="50" charset="-128"/>
              </a:rPr>
              <a:t>3． We can provide a common platform (Information, in our case) like a chassis.</a:t>
            </a:r>
          </a:p>
        </p:txBody>
      </p:sp>
    </p:spTree>
    <p:extLst>
      <p:ext uri="{BB962C8B-B14F-4D97-AF65-F5344CB8AC3E}">
        <p14:creationId xmlns:p14="http://schemas.microsoft.com/office/powerpoint/2010/main" val="103754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a:solidFill>
            <a:srgbClr val="0070C0"/>
          </a:solidFill>
        </p:spPr>
        <p:txBody>
          <a:bodyPr/>
          <a:lstStyle/>
          <a:p>
            <a:pPr>
              <a:defRPr/>
            </a:pPr>
            <a:fld id="{13AA114E-4709-48E6-8522-F70C0507842B}" type="slidenum">
              <a:rPr lang="ja-JP" altLang="en-US" smtClean="0"/>
              <a:pPr>
                <a:defRPr/>
              </a:pPr>
              <a:t>31</a:t>
            </a:fld>
            <a:endParaRPr lang="ja-JP" altLang="en-US"/>
          </a:p>
        </p:txBody>
      </p:sp>
      <p:sp>
        <p:nvSpPr>
          <p:cNvPr id="72714" name="AutoShape 10" descr="https://www.marklines.com/statics/report/img/ja/rep1489_042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2" name="テキスト ボックス 71"/>
          <p:cNvSpPr txBox="1"/>
          <p:nvPr/>
        </p:nvSpPr>
        <p:spPr>
          <a:xfrm>
            <a:off x="972809" y="1148998"/>
            <a:ext cx="7596000" cy="1015663"/>
          </a:xfrm>
          <a:prstGeom prst="rect">
            <a:avLst/>
          </a:prstGeom>
          <a:noFill/>
        </p:spPr>
        <p:txBody>
          <a:bodyPr wrap="square" rtlCol="0">
            <a:spAutoFit/>
          </a:bodyPr>
          <a:lstStyle/>
          <a:p>
            <a:pPr marL="360000" indent="-360000">
              <a:spcAft>
                <a:spcPts val="1200"/>
              </a:spcAft>
              <a:buClr>
                <a:srgbClr val="0070C0"/>
              </a:buClr>
              <a:buFont typeface="Arial" panose="020B0604020202020204" pitchFamily="34" charset="0"/>
              <a:buChar char="•"/>
            </a:pPr>
            <a:r>
              <a:rPr lang="en-US" sz="2000" dirty="0">
                <a:ea typeface="メイリオ" pitchFamily="50" charset="-128"/>
                <a:cs typeface="Arial" panose="020B0604020202020204" pitchFamily="34" charset="0"/>
              </a:rPr>
              <a:t>To provide a variety of information content and services to attract buyers, we will </a:t>
            </a:r>
            <a:r>
              <a:rPr kumimoji="1" lang="en-US" sz="2000" dirty="0">
                <a:ea typeface="メイリオ" pitchFamily="50" charset="-128"/>
                <a:cs typeface="Arial" panose="020B0604020202020204" pitchFamily="34" charset="0"/>
              </a:rPr>
              <a:t>utilize our eight global offices </a:t>
            </a:r>
            <a:r>
              <a:rPr lang="en-US" sz="2000" dirty="0">
                <a:ea typeface="メイリオ" pitchFamily="50" charset="-128"/>
                <a:cs typeface="Arial" panose="020B0604020202020204" pitchFamily="34" charset="0"/>
              </a:rPr>
              <a:t>to develop </a:t>
            </a:r>
            <a:r>
              <a:rPr kumimoji="1" lang="en-US" sz="2000" dirty="0">
                <a:ea typeface="メイリオ" pitchFamily="50" charset="-128"/>
                <a:cs typeface="Arial" panose="020B0604020202020204" pitchFamily="34" charset="0"/>
              </a:rPr>
              <a:t>new </a:t>
            </a:r>
            <a:r>
              <a:rPr lang="en-US" sz="2000" dirty="0">
                <a:ea typeface="メイリオ" pitchFamily="50" charset="-128"/>
                <a:cs typeface="Arial" panose="020B0604020202020204" pitchFamily="34" charset="0"/>
              </a:rPr>
              <a:t>seller-side business partners.</a:t>
            </a:r>
          </a:p>
        </p:txBody>
      </p:sp>
      <p:sp>
        <p:nvSpPr>
          <p:cNvPr id="8" name="テキスト ボックス 7"/>
          <p:cNvSpPr txBox="1"/>
          <p:nvPr/>
        </p:nvSpPr>
        <p:spPr>
          <a:xfrm>
            <a:off x="573560" y="776302"/>
            <a:ext cx="5510607" cy="430887"/>
          </a:xfrm>
          <a:prstGeom prst="rect">
            <a:avLst/>
          </a:prstGeom>
          <a:noFill/>
        </p:spPr>
        <p:txBody>
          <a:bodyPr wrap="square" rtlCol="0">
            <a:spAutoFit/>
          </a:bodyPr>
          <a:lstStyle/>
          <a:p>
            <a:pPr marL="457200" indent="-457200">
              <a:spcAft>
                <a:spcPts val="1200"/>
              </a:spcAft>
              <a:buClr>
                <a:srgbClr val="0070C0"/>
              </a:buClr>
              <a:buFont typeface="+mj-ea"/>
              <a:buAutoNum type="circleNumDbPlain"/>
            </a:pPr>
            <a:r>
              <a:rPr kumimoji="1" lang="en-US" sz="2200" b="1" dirty="0">
                <a:latin typeface="メイリオ" pitchFamily="50" charset="-128"/>
                <a:ea typeface="メイリオ" pitchFamily="50" charset="-128"/>
                <a:cs typeface="メイリオ" pitchFamily="50" charset="-128"/>
              </a:rPr>
              <a:t>Seller side development</a:t>
            </a:r>
          </a:p>
        </p:txBody>
      </p:sp>
      <p:sp>
        <p:nvSpPr>
          <p:cNvPr id="9" name="テキスト ボックス 8"/>
          <p:cNvSpPr txBox="1"/>
          <p:nvPr/>
        </p:nvSpPr>
        <p:spPr>
          <a:xfrm>
            <a:off x="600232" y="2708920"/>
            <a:ext cx="5510607" cy="430887"/>
          </a:xfrm>
          <a:prstGeom prst="rect">
            <a:avLst/>
          </a:prstGeom>
          <a:noFill/>
        </p:spPr>
        <p:txBody>
          <a:bodyPr wrap="square" rtlCol="0">
            <a:spAutoFit/>
          </a:bodyPr>
          <a:lstStyle/>
          <a:p>
            <a:pPr marL="457200" indent="-457200">
              <a:spcAft>
                <a:spcPts val="1200"/>
              </a:spcAft>
              <a:buClr>
                <a:srgbClr val="0070C0"/>
              </a:buClr>
              <a:buFont typeface="+mj-ea"/>
              <a:buAutoNum type="circleNumDbPlain" startAt="2"/>
            </a:pPr>
            <a:r>
              <a:rPr kumimoji="1" lang="en-US" sz="2200" b="1" dirty="0">
                <a:latin typeface="メイリオ" pitchFamily="50" charset="-128"/>
                <a:ea typeface="メイリオ" pitchFamily="50" charset="-128"/>
                <a:cs typeface="メイリオ" pitchFamily="50" charset="-128"/>
              </a:rPr>
              <a:t>Buyer side development</a:t>
            </a:r>
          </a:p>
        </p:txBody>
      </p:sp>
      <p:sp>
        <p:nvSpPr>
          <p:cNvPr id="10" name="テキスト ボックス 9"/>
          <p:cNvSpPr txBox="1"/>
          <p:nvPr/>
        </p:nvSpPr>
        <p:spPr>
          <a:xfrm>
            <a:off x="972809" y="3059875"/>
            <a:ext cx="7596000" cy="3477875"/>
          </a:xfrm>
          <a:prstGeom prst="rect">
            <a:avLst/>
          </a:prstGeom>
          <a:noFill/>
        </p:spPr>
        <p:txBody>
          <a:bodyPr wrap="square" rtlCol="0">
            <a:spAutoFit/>
          </a:bodyPr>
          <a:lstStyle/>
          <a:p>
            <a:pPr marL="360000" indent="-360000">
              <a:spcAft>
                <a:spcPts val="1200"/>
              </a:spcAft>
              <a:buClr>
                <a:srgbClr val="0070C0"/>
              </a:buClr>
              <a:buFont typeface="Arial" panose="020B0604020202020204" pitchFamily="34" charset="0"/>
              <a:buChar char="•"/>
            </a:pPr>
            <a:r>
              <a:rPr lang="en-US" sz="2000" dirty="0">
                <a:ea typeface="メイリオ" pitchFamily="50" charset="-128"/>
                <a:cs typeface="Arial" panose="020B0604020202020204" pitchFamily="34" charset="0"/>
              </a:rPr>
              <a:t>To </a:t>
            </a:r>
            <a:r>
              <a:rPr kumimoji="1" lang="en-US" sz="2000" dirty="0">
                <a:ea typeface="メイリオ" pitchFamily="50" charset="-128"/>
                <a:cs typeface="Arial" panose="020B0604020202020204" pitchFamily="34" charset="0"/>
              </a:rPr>
              <a:t>acquire </a:t>
            </a:r>
            <a:r>
              <a:rPr lang="en-US" sz="2000" dirty="0">
                <a:ea typeface="メイリオ" pitchFamily="50" charset="-128"/>
                <a:cs typeface="Arial" panose="020B0604020202020204" pitchFamily="34" charset="0"/>
              </a:rPr>
              <a:t>new contracts from European OEMs (VW, BMW) with whom</a:t>
            </a:r>
            <a:r>
              <a:rPr kumimoji="1" lang="en-US" sz="2000" dirty="0">
                <a:ea typeface="メイリオ" pitchFamily="50" charset="-128"/>
                <a:cs typeface="Arial" panose="020B0604020202020204" pitchFamily="34" charset="0"/>
              </a:rPr>
              <a:t> we have not yet signed</a:t>
            </a:r>
            <a:r>
              <a:rPr lang="en-US" sz="2000" dirty="0">
                <a:ea typeface="メイリオ" pitchFamily="50" charset="-128"/>
                <a:cs typeface="Arial" panose="020B0604020202020204" pitchFamily="34" charset="0"/>
              </a:rPr>
              <a:t>.</a:t>
            </a:r>
          </a:p>
          <a:p>
            <a:pPr marL="360000" indent="-360000">
              <a:spcAft>
                <a:spcPts val="1200"/>
              </a:spcAft>
              <a:buClr>
                <a:srgbClr val="0070C0"/>
              </a:buClr>
              <a:buFont typeface="Arial" panose="020B0604020202020204" pitchFamily="34" charset="0"/>
              <a:buChar char="•"/>
            </a:pPr>
            <a:r>
              <a:rPr lang="en-US" sz="2000" dirty="0">
                <a:ea typeface="メイリオ" pitchFamily="50" charset="-128"/>
                <a:cs typeface="Arial" panose="020B0604020202020204" pitchFamily="34" charset="0"/>
              </a:rPr>
              <a:t>In addition to obtaining unlimited contracts from European and U.S. OEMs with only a small number of users, we will promote registration to increase the number of users to 5,000 per OEM.</a:t>
            </a:r>
          </a:p>
          <a:p>
            <a:pPr marL="360000" indent="-360000">
              <a:spcAft>
                <a:spcPts val="1200"/>
              </a:spcAft>
              <a:buClr>
                <a:srgbClr val="0070C0"/>
              </a:buClr>
              <a:buFont typeface="Arial" panose="020B0604020202020204" pitchFamily="34" charset="0"/>
              <a:buChar char="•"/>
            </a:pPr>
            <a:r>
              <a:rPr lang="en-US" sz="2000" dirty="0">
                <a:ea typeface="メイリオ" pitchFamily="50" charset="-128"/>
                <a:cs typeface="Arial" panose="020B0604020202020204" pitchFamily="34" charset="0"/>
              </a:rPr>
              <a:t>Acquire new unlimited contracts other than those mentioned above, and promote the upgrade of existing client members to unlimited contracts to further increase the number of members who become product buyers. The goal is to double the number Information Platform users over the next three years.</a:t>
            </a:r>
          </a:p>
        </p:txBody>
      </p:sp>
      <p:sp>
        <p:nvSpPr>
          <p:cNvPr id="2" name="タイトル 1"/>
          <p:cNvSpPr>
            <a:spLocks noGrp="1"/>
          </p:cNvSpPr>
          <p:nvPr>
            <p:ph type="title"/>
          </p:nvPr>
        </p:nvSpPr>
        <p:spPr>
          <a:xfrm>
            <a:off x="444321" y="260648"/>
            <a:ext cx="7596000" cy="346672"/>
          </a:xfrm>
        </p:spPr>
        <p:txBody>
          <a:bodyPr>
            <a:noAutofit/>
          </a:bodyPr>
          <a:lstStyle/>
          <a:p>
            <a:r>
              <a:rPr lang="en-US" b="1" dirty="0">
                <a:solidFill>
                  <a:srgbClr val="0070C0"/>
                </a:solidFill>
                <a:latin typeface="Arial" panose="020B0604020202020204" pitchFamily="34" charset="0"/>
                <a:cs typeface="Arial" panose="020B0604020202020204" pitchFamily="34" charset="0"/>
              </a:rPr>
              <a:t>1． Measures to realize a platform for the 	automotive industry</a:t>
            </a:r>
          </a:p>
        </p:txBody>
      </p:sp>
      <p:sp>
        <p:nvSpPr>
          <p:cNvPr id="11" name="テキスト ボックス 10"/>
          <p:cNvSpPr txBox="1"/>
          <p:nvPr/>
        </p:nvSpPr>
        <p:spPr>
          <a:xfrm>
            <a:off x="2323126" y="1711816"/>
            <a:ext cx="292726" cy="230832"/>
          </a:xfrm>
          <a:prstGeom prst="rect">
            <a:avLst/>
          </a:prstGeom>
          <a:noFill/>
        </p:spPr>
        <p:txBody>
          <a:bodyPr wrap="square" rtlCol="0">
            <a:spAutoFit/>
          </a:bodyPr>
          <a:lstStyle/>
          <a:p>
            <a:pPr>
              <a:spcAft>
                <a:spcPts val="1200"/>
              </a:spcAft>
              <a:buClr>
                <a:srgbClr val="0070C0"/>
              </a:buClr>
            </a:pPr>
            <a:r>
              <a:rPr lang="en-US" sz="900" b="1">
                <a:latin typeface="メイリオ" pitchFamily="50" charset="-128"/>
                <a:ea typeface="メイリオ" pitchFamily="50" charset="-128"/>
                <a:cs typeface="メイリオ" pitchFamily="50" charset="-128"/>
              </a:rPr>
              <a:t>※</a:t>
            </a:r>
          </a:p>
        </p:txBody>
      </p:sp>
      <p:sp>
        <p:nvSpPr>
          <p:cNvPr id="12" name="テキスト ボックス 11"/>
          <p:cNvSpPr txBox="1"/>
          <p:nvPr/>
        </p:nvSpPr>
        <p:spPr>
          <a:xfrm>
            <a:off x="1551998" y="2152713"/>
            <a:ext cx="4748194" cy="538609"/>
          </a:xfrm>
          <a:prstGeom prst="rect">
            <a:avLst/>
          </a:prstGeom>
          <a:noFill/>
        </p:spPr>
        <p:txBody>
          <a:bodyPr wrap="square" rtlCol="0">
            <a:spAutoFit/>
          </a:bodyPr>
          <a:lstStyle/>
          <a:p>
            <a:pPr>
              <a:spcAft>
                <a:spcPts val="0"/>
              </a:spcAft>
              <a:buClr>
                <a:srgbClr val="0070C0"/>
              </a:buClr>
            </a:pPr>
            <a:r>
              <a:rPr kumimoji="1" lang="en-US" dirty="0">
                <a:latin typeface="メイリオ" pitchFamily="50" charset="-128"/>
                <a:ea typeface="メイリオ" pitchFamily="50" charset="-128"/>
                <a:cs typeface="メイリオ" pitchFamily="50" charset="-128"/>
              </a:rPr>
              <a:t>※</a:t>
            </a:r>
            <a:r>
              <a:rPr kumimoji="1" lang="en-US" sz="1100" dirty="0">
                <a:latin typeface="メイリオ" pitchFamily="50" charset="-128"/>
                <a:ea typeface="メイリオ" pitchFamily="50" charset="-128"/>
                <a:cs typeface="メイリオ" pitchFamily="50" charset="-128"/>
              </a:rPr>
              <a:t>Main business partners to date: 	</a:t>
            </a:r>
            <a:r>
              <a:rPr lang="en-US" sz="1100" dirty="0">
                <a:latin typeface="メイリオ" pitchFamily="50" charset="-128"/>
                <a:ea typeface="メイリオ" pitchFamily="50" charset="-128"/>
                <a:cs typeface="メイリオ" pitchFamily="50" charset="-128"/>
              </a:rPr>
              <a:t>LMC Automotive Ltd.</a:t>
            </a:r>
          </a:p>
          <a:p>
            <a:pPr>
              <a:spcAft>
                <a:spcPts val="0"/>
              </a:spcAft>
              <a:buClr>
                <a:srgbClr val="0070C0"/>
              </a:buClr>
            </a:pPr>
            <a:r>
              <a:rPr lang="en-US" sz="1100" dirty="0">
                <a:latin typeface="メイリオ" pitchFamily="50" charset="-128"/>
                <a:ea typeface="メイリオ" pitchFamily="50" charset="-128"/>
                <a:cs typeface="メイリオ" pitchFamily="50" charset="-128"/>
              </a:rPr>
              <a:t>　			Munro &amp; Associates, Inc.</a:t>
            </a:r>
          </a:p>
        </p:txBody>
      </p:sp>
    </p:spTree>
    <p:extLst>
      <p:ext uri="{BB962C8B-B14F-4D97-AF65-F5344CB8AC3E}">
        <p14:creationId xmlns:p14="http://schemas.microsoft.com/office/powerpoint/2010/main" val="1412273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32</a:t>
            </a:fld>
            <a:endParaRPr lang="ja-JP" altLang="en-US"/>
          </a:p>
        </p:txBody>
      </p:sp>
      <p:sp>
        <p:nvSpPr>
          <p:cNvPr id="72714" name="AutoShape 10" descr="https://www.marklines.com/statics/report/img/ja/rep1489_042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488035" y="776882"/>
            <a:ext cx="8280000" cy="97826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0070C0"/>
              </a:buClr>
            </a:pPr>
            <a:r>
              <a:rPr lang="en-US" sz="2000" dirty="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Our subsidiary, Automobile Fund Co., Ltd. established the "Automobile Industry Support Fund 2021" on January 29, 2021 in collaboration with SBI Capital Co., Ltd. and started investment activities in earnest.</a:t>
            </a:r>
          </a:p>
        </p:txBody>
      </p:sp>
      <p:sp>
        <p:nvSpPr>
          <p:cNvPr id="11" name="テキスト ボックス 10"/>
          <p:cNvSpPr txBox="1"/>
          <p:nvPr/>
        </p:nvSpPr>
        <p:spPr>
          <a:xfrm>
            <a:off x="655314" y="2091878"/>
            <a:ext cx="3340622" cy="646331"/>
          </a:xfrm>
          <a:prstGeom prst="rect">
            <a:avLst/>
          </a:prstGeom>
          <a:noFill/>
        </p:spPr>
        <p:txBody>
          <a:bodyPr wrap="square" rtlCol="0">
            <a:spAutoFit/>
          </a:bodyPr>
          <a:lstStyle/>
          <a:p>
            <a:pPr marL="342900" indent="-342900">
              <a:buClr>
                <a:srgbClr val="0070C0"/>
              </a:buClr>
              <a:buFont typeface="+mj-ea"/>
              <a:buAutoNum type="circleNumDbPlain"/>
            </a:pPr>
            <a:r>
              <a:rPr lang="en-US" b="1">
                <a:ea typeface="メイリオ" panose="020B0604030504040204" pitchFamily="50" charset="-128"/>
                <a:cs typeface="Arial" panose="020B0604020202020204" pitchFamily="34" charset="0"/>
              </a:rPr>
              <a:t>Companies to be invested in</a:t>
            </a:r>
          </a:p>
        </p:txBody>
      </p:sp>
      <p:sp>
        <p:nvSpPr>
          <p:cNvPr id="13" name="タイトル 1"/>
          <p:cNvSpPr>
            <a:spLocks noGrp="1"/>
          </p:cNvSpPr>
          <p:nvPr>
            <p:ph type="title"/>
          </p:nvPr>
        </p:nvSpPr>
        <p:spPr>
          <a:xfrm>
            <a:off x="457200" y="332656"/>
            <a:ext cx="8229600" cy="418058"/>
          </a:xfrm>
        </p:spPr>
        <p:txBody>
          <a:bodyPr>
            <a:noAutofit/>
          </a:bodyPr>
          <a:lstStyle/>
          <a:p>
            <a:pPr marL="457200" indent="-457200">
              <a:buFont typeface="+mj-lt"/>
              <a:buAutoNum type="arabicPeriod" startAt="2"/>
            </a:pPr>
            <a:r>
              <a:rPr lang="en-US" b="1" dirty="0">
                <a:solidFill>
                  <a:srgbClr val="0070C0"/>
                </a:solidFill>
                <a:latin typeface="Arial" panose="020B0604020202020204" pitchFamily="34" charset="0"/>
                <a:cs typeface="Arial" panose="020B0604020202020204" pitchFamily="34" charset="0"/>
              </a:rPr>
              <a:t>Launch of the Automobile Fund business</a:t>
            </a:r>
          </a:p>
        </p:txBody>
      </p:sp>
      <p:sp>
        <p:nvSpPr>
          <p:cNvPr id="14" name="テキスト ボックス 13"/>
          <p:cNvSpPr txBox="1"/>
          <p:nvPr/>
        </p:nvSpPr>
        <p:spPr>
          <a:xfrm>
            <a:off x="655314" y="3563724"/>
            <a:ext cx="3340622" cy="646331"/>
          </a:xfrm>
          <a:prstGeom prst="rect">
            <a:avLst/>
          </a:prstGeom>
          <a:noFill/>
        </p:spPr>
        <p:txBody>
          <a:bodyPr wrap="square" rtlCol="0">
            <a:spAutoFit/>
          </a:bodyPr>
          <a:lstStyle/>
          <a:p>
            <a:pPr marL="342900" indent="-342900">
              <a:buClr>
                <a:srgbClr val="0070C0"/>
              </a:buClr>
              <a:buFont typeface="+mj-ea"/>
              <a:buAutoNum type="circleNumDbPlain" startAt="2"/>
            </a:pPr>
            <a:r>
              <a:rPr lang="en-US" b="1">
                <a:ea typeface="メイリオ" panose="020B0604030504040204" pitchFamily="50" charset="-128"/>
                <a:cs typeface="Arial" panose="020B0604020202020204" pitchFamily="34" charset="0"/>
              </a:rPr>
              <a:t>Management structure of the fund</a:t>
            </a:r>
          </a:p>
        </p:txBody>
      </p:sp>
      <p:sp>
        <p:nvSpPr>
          <p:cNvPr id="18" name="テキスト ボックス 17"/>
          <p:cNvSpPr txBox="1"/>
          <p:nvPr/>
        </p:nvSpPr>
        <p:spPr>
          <a:xfrm>
            <a:off x="899592" y="2623598"/>
            <a:ext cx="3526280" cy="646331"/>
          </a:xfrm>
          <a:prstGeom prst="rect">
            <a:avLst/>
          </a:prstGeom>
          <a:noFill/>
        </p:spPr>
        <p:txBody>
          <a:bodyPr wrap="square" rtlCol="0">
            <a:spAutoFit/>
          </a:bodyPr>
          <a:lstStyle/>
          <a:p>
            <a:pPr marL="216000" indent="-216000">
              <a:spcAft>
                <a:spcPts val="0"/>
              </a:spcAft>
              <a:buClr>
                <a:srgbClr val="0070C0"/>
              </a:buClr>
              <a:buFont typeface="Arial" panose="020B0604020202020204" pitchFamily="34" charset="0"/>
              <a:buChar char="•"/>
            </a:pPr>
            <a:r>
              <a:rPr kumimoji="1" lang="en-US" dirty="0">
                <a:ea typeface="メイリオ" pitchFamily="50" charset="-128"/>
                <a:cs typeface="Arial" panose="020B0604020202020204" pitchFamily="34" charset="0"/>
              </a:rPr>
              <a:t>Venture startups</a:t>
            </a:r>
          </a:p>
          <a:p>
            <a:pPr marL="216000" indent="-216000">
              <a:spcAft>
                <a:spcPts val="0"/>
              </a:spcAft>
              <a:buClr>
                <a:srgbClr val="0070C0"/>
              </a:buClr>
              <a:buFont typeface="Arial" panose="020B0604020202020204" pitchFamily="34" charset="0"/>
              <a:buChar char="•"/>
            </a:pPr>
            <a:r>
              <a:rPr lang="en-US" dirty="0">
                <a:ea typeface="メイリオ" pitchFamily="50" charset="-128"/>
                <a:cs typeface="Arial" panose="020B0604020202020204" pitchFamily="34" charset="0"/>
              </a:rPr>
              <a:t>Re-innovation</a:t>
            </a:r>
          </a:p>
        </p:txBody>
      </p:sp>
      <p:sp>
        <p:nvSpPr>
          <p:cNvPr id="12" name="フリーフォーム: 図形 21">
            <a:extLst>
              <a:ext uri="{FF2B5EF4-FFF2-40B4-BE49-F238E27FC236}">
                <a16:creationId xmlns:a16="http://schemas.microsoft.com/office/drawing/2014/main" id="{E7C81A4F-D2C8-429E-A1FD-49B6021B5F70}"/>
              </a:ext>
            </a:extLst>
          </p:cNvPr>
          <p:cNvSpPr/>
          <p:nvPr/>
        </p:nvSpPr>
        <p:spPr>
          <a:xfrm>
            <a:off x="3638569" y="2560341"/>
            <a:ext cx="5019787" cy="3357743"/>
          </a:xfrm>
          <a:custGeom>
            <a:avLst/>
            <a:gdLst>
              <a:gd name="connsiteX0" fmla="*/ 0 w 5015099"/>
              <a:gd name="connsiteY0" fmla="*/ 2486862 h 2682133"/>
              <a:gd name="connsiteX1" fmla="*/ 1611086 w 5015099"/>
              <a:gd name="connsiteY1" fmla="*/ 2478154 h 2682133"/>
              <a:gd name="connsiteX2" fmla="*/ 4511040 w 5015099"/>
              <a:gd name="connsiteY2" fmla="*/ 388096 h 2682133"/>
              <a:gd name="connsiteX3" fmla="*/ 4955177 w 5015099"/>
              <a:gd name="connsiteY3" fmla="*/ 39754 h 2682133"/>
              <a:gd name="connsiteX4" fmla="*/ 4998720 w 5015099"/>
              <a:gd name="connsiteY4" fmla="*/ 22336 h 268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5099" h="2682133">
                <a:moveTo>
                  <a:pt x="0" y="2486862"/>
                </a:moveTo>
                <a:cubicBezTo>
                  <a:pt x="429623" y="2657405"/>
                  <a:pt x="859246" y="2827948"/>
                  <a:pt x="1611086" y="2478154"/>
                </a:cubicBezTo>
                <a:cubicBezTo>
                  <a:pt x="2362926" y="2128360"/>
                  <a:pt x="3953692" y="794496"/>
                  <a:pt x="4511040" y="388096"/>
                </a:cubicBezTo>
                <a:cubicBezTo>
                  <a:pt x="5068388" y="-18304"/>
                  <a:pt x="4873897" y="100714"/>
                  <a:pt x="4955177" y="39754"/>
                </a:cubicBezTo>
                <a:cubicBezTo>
                  <a:pt x="5036457" y="-21206"/>
                  <a:pt x="5017588" y="565"/>
                  <a:pt x="4998720" y="22336"/>
                </a:cubicBezTo>
              </a:path>
            </a:pathLst>
          </a:custGeom>
          <a:noFill/>
          <a:ln w="38100">
            <a:solidFill>
              <a:srgbClr val="F397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BCF72E1E-0086-4CB6-8C03-E06D0E468E5B}"/>
              </a:ext>
            </a:extLst>
          </p:cNvPr>
          <p:cNvSpPr/>
          <p:nvPr/>
        </p:nvSpPr>
        <p:spPr>
          <a:xfrm>
            <a:off x="4820153" y="4320805"/>
            <a:ext cx="1490480" cy="792088"/>
          </a:xfrm>
          <a:prstGeom prst="ellipse">
            <a:avLst/>
          </a:prstGeom>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sz="1200" dirty="0">
                <a:latin typeface="メイリオ" panose="020B0604030504040204" pitchFamily="50" charset="-128"/>
                <a:ea typeface="メイリオ" panose="020B0604030504040204" pitchFamily="50" charset="-128"/>
              </a:rPr>
              <a:t>Consulting</a:t>
            </a:r>
          </a:p>
        </p:txBody>
      </p:sp>
      <p:sp>
        <p:nvSpPr>
          <p:cNvPr id="16" name="楕円 15">
            <a:extLst>
              <a:ext uri="{FF2B5EF4-FFF2-40B4-BE49-F238E27FC236}">
                <a16:creationId xmlns:a16="http://schemas.microsoft.com/office/drawing/2014/main" id="{51D0F4E2-9F5C-4C96-BF7A-21E8E6008441}"/>
              </a:ext>
            </a:extLst>
          </p:cNvPr>
          <p:cNvSpPr/>
          <p:nvPr/>
        </p:nvSpPr>
        <p:spPr>
          <a:xfrm>
            <a:off x="5901195" y="3593986"/>
            <a:ext cx="1230964" cy="792088"/>
          </a:xfrm>
          <a:prstGeom prst="ellipse">
            <a:avLst/>
          </a:prstGeom>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sz="1200" dirty="0">
                <a:latin typeface="メイリオ" panose="020B0604030504040204" pitchFamily="50" charset="-128"/>
                <a:ea typeface="メイリオ" panose="020B0604030504040204" pitchFamily="50" charset="-128"/>
              </a:rPr>
              <a:t>Expand sales channels</a:t>
            </a:r>
          </a:p>
        </p:txBody>
      </p:sp>
      <p:sp>
        <p:nvSpPr>
          <p:cNvPr id="17" name="楕円 16">
            <a:extLst>
              <a:ext uri="{FF2B5EF4-FFF2-40B4-BE49-F238E27FC236}">
                <a16:creationId xmlns:a16="http://schemas.microsoft.com/office/drawing/2014/main" id="{3A6C7CF3-6351-43D4-9FAA-6F53C5D92B7C}"/>
              </a:ext>
            </a:extLst>
          </p:cNvPr>
          <p:cNvSpPr/>
          <p:nvPr/>
        </p:nvSpPr>
        <p:spPr>
          <a:xfrm>
            <a:off x="6084168" y="2780928"/>
            <a:ext cx="1803992" cy="792088"/>
          </a:xfrm>
          <a:prstGeom prst="ellipse">
            <a:avLst/>
          </a:prstGeom>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sz="1200">
                <a:latin typeface="メイリオ" panose="020B0604030504040204" pitchFamily="50" charset="-128"/>
                <a:ea typeface="メイリオ" panose="020B0604030504040204" pitchFamily="50" charset="-128"/>
              </a:rPr>
              <a:t>HR Introductions</a:t>
            </a:r>
          </a:p>
        </p:txBody>
      </p:sp>
      <p:sp>
        <p:nvSpPr>
          <p:cNvPr id="19" name="テキスト ボックス 18">
            <a:extLst>
              <a:ext uri="{FF2B5EF4-FFF2-40B4-BE49-F238E27FC236}">
                <a16:creationId xmlns:a16="http://schemas.microsoft.com/office/drawing/2014/main" id="{284CF911-AB3E-4BB0-BF55-BA9DC946D15E}"/>
              </a:ext>
            </a:extLst>
          </p:cNvPr>
          <p:cNvSpPr txBox="1"/>
          <p:nvPr/>
        </p:nvSpPr>
        <p:spPr>
          <a:xfrm>
            <a:off x="5683868" y="1808345"/>
            <a:ext cx="2601715"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sz="1400" b="1">
                <a:solidFill>
                  <a:schemeClr val="tx1"/>
                </a:solidFill>
                <a:latin typeface="メイリオ" panose="020B0604030504040204" pitchFamily="50" charset="-128"/>
                <a:ea typeface="メイリオ" panose="020B0604030504040204" pitchFamily="50" charset="-128"/>
              </a:rPr>
              <a:t>Growth curve image of portfolio companies</a:t>
            </a:r>
          </a:p>
        </p:txBody>
      </p:sp>
      <p:sp>
        <p:nvSpPr>
          <p:cNvPr id="20" name="フリーフォーム: 図形 25">
            <a:extLst>
              <a:ext uri="{FF2B5EF4-FFF2-40B4-BE49-F238E27FC236}">
                <a16:creationId xmlns:a16="http://schemas.microsoft.com/office/drawing/2014/main" id="{3BF0DD20-C89D-45C0-A4BF-66064CE3425F}"/>
              </a:ext>
            </a:extLst>
          </p:cNvPr>
          <p:cNvSpPr/>
          <p:nvPr/>
        </p:nvSpPr>
        <p:spPr>
          <a:xfrm>
            <a:off x="5058197" y="4584909"/>
            <a:ext cx="3853058" cy="1189123"/>
          </a:xfrm>
          <a:custGeom>
            <a:avLst/>
            <a:gdLst>
              <a:gd name="connsiteX0" fmla="*/ 0 w 3884023"/>
              <a:gd name="connsiteY0" fmla="*/ 957943 h 957943"/>
              <a:gd name="connsiteX1" fmla="*/ 2481943 w 3884023"/>
              <a:gd name="connsiteY1" fmla="*/ 670560 h 957943"/>
              <a:gd name="connsiteX2" fmla="*/ 3866606 w 3884023"/>
              <a:gd name="connsiteY2" fmla="*/ 26126 h 957943"/>
              <a:gd name="connsiteX3" fmla="*/ 3866606 w 3884023"/>
              <a:gd name="connsiteY3" fmla="*/ 26126 h 957943"/>
              <a:gd name="connsiteX4" fmla="*/ 3884023 w 3884023"/>
              <a:gd name="connsiteY4" fmla="*/ 0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023" h="957943">
                <a:moveTo>
                  <a:pt x="0" y="957943"/>
                </a:moveTo>
                <a:cubicBezTo>
                  <a:pt x="918754" y="891903"/>
                  <a:pt x="1837509" y="825863"/>
                  <a:pt x="2481943" y="670560"/>
                </a:cubicBezTo>
                <a:cubicBezTo>
                  <a:pt x="3126377" y="515257"/>
                  <a:pt x="3866606" y="26126"/>
                  <a:pt x="3866606" y="26126"/>
                </a:cubicBezTo>
                <a:lnTo>
                  <a:pt x="3866606" y="26126"/>
                </a:lnTo>
                <a:lnTo>
                  <a:pt x="3884023" y="0"/>
                </a:lnTo>
              </a:path>
            </a:pathLst>
          </a:custGeom>
          <a:noFill/>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フリーフォーム: 図形 26">
            <a:extLst>
              <a:ext uri="{FF2B5EF4-FFF2-40B4-BE49-F238E27FC236}">
                <a16:creationId xmlns:a16="http://schemas.microsoft.com/office/drawing/2014/main" id="{92C47496-6EEB-451C-A176-4E98902B9A68}"/>
              </a:ext>
            </a:extLst>
          </p:cNvPr>
          <p:cNvSpPr/>
          <p:nvPr/>
        </p:nvSpPr>
        <p:spPr>
          <a:xfrm>
            <a:off x="5061335" y="5765715"/>
            <a:ext cx="3597021" cy="45719"/>
          </a:xfrm>
          <a:custGeom>
            <a:avLst/>
            <a:gdLst>
              <a:gd name="connsiteX0" fmla="*/ 0 w 3840480"/>
              <a:gd name="connsiteY0" fmla="*/ 0 h 156754"/>
              <a:gd name="connsiteX1" fmla="*/ 2447109 w 3840480"/>
              <a:gd name="connsiteY1" fmla="*/ 69669 h 156754"/>
              <a:gd name="connsiteX2" fmla="*/ 3840480 w 3840480"/>
              <a:gd name="connsiteY2" fmla="*/ 156754 h 156754"/>
              <a:gd name="connsiteX3" fmla="*/ 3840480 w 3840480"/>
              <a:gd name="connsiteY3" fmla="*/ 156754 h 156754"/>
            </a:gdLst>
            <a:ahLst/>
            <a:cxnLst>
              <a:cxn ang="0">
                <a:pos x="connsiteX0" y="connsiteY0"/>
              </a:cxn>
              <a:cxn ang="0">
                <a:pos x="connsiteX1" y="connsiteY1"/>
              </a:cxn>
              <a:cxn ang="0">
                <a:pos x="connsiteX2" y="connsiteY2"/>
              </a:cxn>
              <a:cxn ang="0">
                <a:pos x="connsiteX3" y="connsiteY3"/>
              </a:cxn>
            </a:cxnLst>
            <a:rect l="l" t="t" r="r" b="b"/>
            <a:pathLst>
              <a:path w="3840480" h="156754">
                <a:moveTo>
                  <a:pt x="0" y="0"/>
                </a:moveTo>
                <a:lnTo>
                  <a:pt x="2447109" y="69669"/>
                </a:lnTo>
                <a:cubicBezTo>
                  <a:pt x="3087189" y="95795"/>
                  <a:pt x="3840480" y="156754"/>
                  <a:pt x="3840480" y="156754"/>
                </a:cubicBezTo>
                <a:lnTo>
                  <a:pt x="3840480" y="156754"/>
                </a:lnTo>
              </a:path>
            </a:pathLst>
          </a:custGeom>
          <a:noFill/>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E09A54A0-AB6F-496A-A7BB-338D60F9925D}"/>
              </a:ext>
            </a:extLst>
          </p:cNvPr>
          <p:cNvSpPr txBox="1"/>
          <p:nvPr/>
        </p:nvSpPr>
        <p:spPr>
          <a:xfrm>
            <a:off x="7343971" y="2283198"/>
            <a:ext cx="1080120"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en-US" sz="1000">
                <a:solidFill>
                  <a:schemeClr val="tx1"/>
                </a:solidFill>
                <a:latin typeface="メイリオ" panose="020B0604030504040204" pitchFamily="50" charset="-128"/>
                <a:ea typeface="メイリオ" panose="020B0604030504040204" pitchFamily="50" charset="-128"/>
              </a:rPr>
              <a:t>Venture Startup</a:t>
            </a:r>
          </a:p>
        </p:txBody>
      </p:sp>
      <p:sp>
        <p:nvSpPr>
          <p:cNvPr id="23" name="テキスト ボックス 22">
            <a:extLst>
              <a:ext uri="{FF2B5EF4-FFF2-40B4-BE49-F238E27FC236}">
                <a16:creationId xmlns:a16="http://schemas.microsoft.com/office/drawing/2014/main" id="{3767B92C-D3F4-4E6D-8DAF-CA9AD5B648CC}"/>
              </a:ext>
            </a:extLst>
          </p:cNvPr>
          <p:cNvSpPr txBox="1"/>
          <p:nvPr/>
        </p:nvSpPr>
        <p:spPr>
          <a:xfrm>
            <a:off x="7482546" y="3952917"/>
            <a:ext cx="1490480" cy="5693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sz="1000" dirty="0">
                <a:solidFill>
                  <a:srgbClr val="C00000"/>
                </a:solidFill>
                <a:latin typeface="メイリオ" panose="020B0604030504040204" pitchFamily="50" charset="-128"/>
                <a:ea typeface="メイリオ" panose="020B0604030504040204" pitchFamily="50" charset="-128"/>
              </a:rPr>
              <a:t>Re-innovation</a:t>
            </a:r>
            <a:br>
              <a:rPr kumimoji="1" lang="en-US" sz="1200" dirty="0">
                <a:solidFill>
                  <a:schemeClr val="tx1"/>
                </a:solidFill>
                <a:latin typeface="メイリオ" panose="020B0604030504040204" pitchFamily="50" charset="-128"/>
                <a:ea typeface="メイリオ" panose="020B0604030504040204" pitchFamily="50" charset="-128"/>
              </a:rPr>
            </a:br>
            <a:r>
              <a:rPr kumimoji="1" lang="en-US" sz="1050" dirty="0">
                <a:solidFill>
                  <a:schemeClr val="tx1"/>
                </a:solidFill>
                <a:latin typeface="メイリオ" panose="020B0604030504040204" pitchFamily="50" charset="-128"/>
                <a:ea typeface="メイリオ" panose="020B0604030504040204" pitchFamily="50" charset="-128"/>
              </a:rPr>
              <a:t>Reorganization and Re-founding</a:t>
            </a:r>
          </a:p>
        </p:txBody>
      </p:sp>
      <p:sp>
        <p:nvSpPr>
          <p:cNvPr id="24" name="テキスト ボックス 23">
            <a:extLst>
              <a:ext uri="{FF2B5EF4-FFF2-40B4-BE49-F238E27FC236}">
                <a16:creationId xmlns:a16="http://schemas.microsoft.com/office/drawing/2014/main" id="{EEF772FF-F6B7-46E8-9703-193F8CE96C28}"/>
              </a:ext>
            </a:extLst>
          </p:cNvPr>
          <p:cNvSpPr txBox="1"/>
          <p:nvPr/>
        </p:nvSpPr>
        <p:spPr>
          <a:xfrm>
            <a:off x="7676937" y="3121397"/>
            <a:ext cx="1377761" cy="276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sz="1200" b="1">
                <a:solidFill>
                  <a:schemeClr val="bg1"/>
                </a:solidFill>
                <a:latin typeface="メイリオ" panose="020B0604030504040204" pitchFamily="50" charset="-128"/>
                <a:ea typeface="メイリオ" panose="020B0604030504040204" pitchFamily="50" charset="-128"/>
              </a:rPr>
              <a:t>Startup</a:t>
            </a:r>
          </a:p>
        </p:txBody>
      </p:sp>
      <p:sp>
        <p:nvSpPr>
          <p:cNvPr id="25" name="テキスト ボックス 24">
            <a:extLst>
              <a:ext uri="{FF2B5EF4-FFF2-40B4-BE49-F238E27FC236}">
                <a16:creationId xmlns:a16="http://schemas.microsoft.com/office/drawing/2014/main" id="{AEF1AFBA-7948-4E66-A04C-0091FF3ABE5C}"/>
              </a:ext>
            </a:extLst>
          </p:cNvPr>
          <p:cNvSpPr txBox="1"/>
          <p:nvPr/>
        </p:nvSpPr>
        <p:spPr>
          <a:xfrm>
            <a:off x="7343971" y="4929524"/>
            <a:ext cx="1710727" cy="46166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sz="1200" b="1">
                <a:solidFill>
                  <a:schemeClr val="bg1"/>
                </a:solidFill>
                <a:latin typeface="メイリオ" panose="020B0604030504040204" pitchFamily="50" charset="-128"/>
                <a:ea typeface="メイリオ" panose="020B0604030504040204" pitchFamily="50" charset="-128"/>
              </a:rPr>
              <a:t>Growth and Expansion</a:t>
            </a:r>
          </a:p>
        </p:txBody>
      </p:sp>
      <p:cxnSp>
        <p:nvCxnSpPr>
          <p:cNvPr id="26" name="直線コネクタ 25"/>
          <p:cNvCxnSpPr/>
          <p:nvPr/>
        </p:nvCxnSpPr>
        <p:spPr>
          <a:xfrm>
            <a:off x="3478063" y="5934710"/>
            <a:ext cx="5436000" cy="0"/>
          </a:xfrm>
          <a:prstGeom prst="line">
            <a:avLst/>
          </a:prstGeom>
          <a:ln w="22225">
            <a:headEnd type="none" w="lg" len="lg"/>
            <a:tailEnd type="none"/>
          </a:ln>
        </p:spPr>
        <p:style>
          <a:lnRef idx="1">
            <a:schemeClr val="dk1"/>
          </a:lnRef>
          <a:fillRef idx="0">
            <a:schemeClr val="dk1"/>
          </a:fillRef>
          <a:effectRef idx="0">
            <a:schemeClr val="dk1"/>
          </a:effectRef>
          <a:fontRef idx="minor">
            <a:schemeClr val="tx1"/>
          </a:fontRef>
        </p:style>
      </p:cxnSp>
      <p:sp>
        <p:nvSpPr>
          <p:cNvPr id="2" name="正方形/長方形 1"/>
          <p:cNvSpPr/>
          <p:nvPr/>
        </p:nvSpPr>
        <p:spPr>
          <a:xfrm>
            <a:off x="3162174" y="5389758"/>
            <a:ext cx="1381969" cy="536638"/>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4" name="正方形/長方形 3"/>
          <p:cNvSpPr/>
          <p:nvPr/>
        </p:nvSpPr>
        <p:spPr>
          <a:xfrm>
            <a:off x="4572000" y="2788794"/>
            <a:ext cx="1641686" cy="42308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dirty="0">
                <a:ln w="9525">
                  <a:noFill/>
                  <a:round/>
                  <a:headEnd/>
                  <a:tailEnd/>
                </a:ln>
                <a:solidFill>
                  <a:schemeClr val="tx1"/>
                </a:solidFill>
                <a:latin typeface="メイリオ" panose="020B0604030504040204" pitchFamily="50" charset="-128"/>
                <a:ea typeface="メイリオ" panose="020B0604030504040204" pitchFamily="50" charset="-128"/>
              </a:rPr>
              <a:t>In the process of corporate growth</a:t>
            </a:r>
          </a:p>
          <a:p>
            <a:pPr algn="ctr"/>
            <a:r>
              <a:rPr kumimoji="1" lang="en-US" sz="1400" dirty="0">
                <a:ln w="9525">
                  <a:noFill/>
                  <a:round/>
                  <a:headEnd/>
                  <a:tailEnd/>
                </a:ln>
                <a:solidFill>
                  <a:schemeClr val="tx1"/>
                </a:solidFill>
                <a:latin typeface="メイリオ" panose="020B0604030504040204" pitchFamily="50" charset="-128"/>
                <a:ea typeface="メイリオ" panose="020B0604030504040204" pitchFamily="50" charset="-128"/>
              </a:rPr>
              <a:t>Hands-on support</a:t>
            </a:r>
          </a:p>
        </p:txBody>
      </p:sp>
      <p:cxnSp>
        <p:nvCxnSpPr>
          <p:cNvPr id="8" name="直線コネクタ 7"/>
          <p:cNvCxnSpPr>
            <a:cxnSpLocks/>
            <a:endCxn id="15" idx="0"/>
          </p:cNvCxnSpPr>
          <p:nvPr/>
        </p:nvCxnSpPr>
        <p:spPr>
          <a:xfrm>
            <a:off x="5468355" y="3534497"/>
            <a:ext cx="97038" cy="786308"/>
          </a:xfrm>
          <a:prstGeom prst="line">
            <a:avLst/>
          </a:prstGeom>
          <a:ln w="34925">
            <a:solidFill>
              <a:schemeClr val="tx1"/>
            </a:solidFill>
            <a:prstDash val="sysDash"/>
            <a:roun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884569" y="3390083"/>
            <a:ext cx="220843" cy="268626"/>
          </a:xfrm>
          <a:prstGeom prst="line">
            <a:avLst/>
          </a:prstGeom>
          <a:ln w="34925">
            <a:solidFill>
              <a:schemeClr val="tx1"/>
            </a:solidFill>
            <a:prstDash val="sysDash"/>
            <a:roun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p:cNvCxnSpPr>
          <p:nvPr/>
        </p:nvCxnSpPr>
        <p:spPr>
          <a:xfrm>
            <a:off x="5940152" y="3000336"/>
            <a:ext cx="528995" cy="92229"/>
          </a:xfrm>
          <a:prstGeom prst="line">
            <a:avLst/>
          </a:prstGeom>
          <a:ln w="34925">
            <a:solidFill>
              <a:schemeClr val="tx1"/>
            </a:solidFill>
            <a:prstDash val="sysDash"/>
            <a:roun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99592" y="4100879"/>
            <a:ext cx="3312368" cy="2031325"/>
          </a:xfrm>
          <a:prstGeom prst="rect">
            <a:avLst/>
          </a:prstGeom>
          <a:noFill/>
        </p:spPr>
        <p:txBody>
          <a:bodyPr wrap="square" rtlCol="0">
            <a:spAutoFit/>
          </a:bodyPr>
          <a:lstStyle/>
          <a:p>
            <a:r>
              <a:rPr lang="en-US" dirty="0">
                <a:ea typeface="メイリオ" panose="020B0604030504040204" pitchFamily="50" charset="-128"/>
                <a:cs typeface="Arial" panose="020B0604020202020204" pitchFamily="34" charset="0"/>
              </a:rPr>
              <a:t>A management structure has been established with executives and investors with expertise in the automotive industry. Move investment activities to the execution phase.</a:t>
            </a:r>
          </a:p>
        </p:txBody>
      </p:sp>
    </p:spTree>
    <p:extLst>
      <p:ext uri="{BB962C8B-B14F-4D97-AF65-F5344CB8AC3E}">
        <p14:creationId xmlns:p14="http://schemas.microsoft.com/office/powerpoint/2010/main" val="237927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2"/>
          <a:srcRect l="26380" t="10500" r="32309" b="5201"/>
          <a:stretch/>
        </p:blipFill>
        <p:spPr>
          <a:xfrm>
            <a:off x="4706586" y="1013049"/>
            <a:ext cx="4155226" cy="4769511"/>
          </a:xfrm>
          <a:prstGeom prst="rect">
            <a:avLst/>
          </a:prstGeom>
          <a:ln>
            <a:solidFill>
              <a:schemeClr val="tx1"/>
            </a:solidFill>
          </a:ln>
        </p:spPr>
      </p:pic>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33</a:t>
            </a:fld>
            <a:endParaRPr lang="ja-JP" altLang="en-US"/>
          </a:p>
        </p:txBody>
      </p:sp>
      <p:sp>
        <p:nvSpPr>
          <p:cNvPr id="72714" name="AutoShape 10" descr="https://www.marklines.com/statics/report/img/ja/rep1489_042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8"/>
          <p:cNvSpPr txBox="1"/>
          <p:nvPr/>
        </p:nvSpPr>
        <p:spPr>
          <a:xfrm>
            <a:off x="628836" y="4769857"/>
            <a:ext cx="4077750" cy="1323439"/>
          </a:xfrm>
          <a:prstGeom prst="rect">
            <a:avLst/>
          </a:prstGeom>
          <a:noFill/>
        </p:spPr>
        <p:txBody>
          <a:bodyPr wrap="square" rtlCol="0">
            <a:spAutoFit/>
          </a:bodyPr>
          <a:lstStyle/>
          <a:p>
            <a:pPr marL="360000" indent="-360000">
              <a:spcAft>
                <a:spcPts val="1200"/>
              </a:spcAft>
              <a:buClr>
                <a:srgbClr val="0070C0"/>
              </a:buClr>
              <a:buFont typeface="+mj-ea"/>
              <a:buAutoNum type="circleNumDbPlain" startAt="3"/>
            </a:pPr>
            <a:r>
              <a:rPr kumimoji="1" lang="en-US" sz="2000" dirty="0">
                <a:ea typeface="メイリオ" pitchFamily="50" charset="-128"/>
                <a:cs typeface="Arial" panose="020B0604020202020204" pitchFamily="34" charset="0"/>
              </a:rPr>
              <a:t>For the information on the number of units, the detailed classification of HVs will be added to enhance the content.</a:t>
            </a:r>
          </a:p>
        </p:txBody>
      </p:sp>
      <p:sp>
        <p:nvSpPr>
          <p:cNvPr id="11" name="タイトル 1"/>
          <p:cNvSpPr>
            <a:spLocks noGrp="1"/>
          </p:cNvSpPr>
          <p:nvPr>
            <p:ph type="title"/>
          </p:nvPr>
        </p:nvSpPr>
        <p:spPr>
          <a:xfrm>
            <a:off x="457199" y="332656"/>
            <a:ext cx="8470831" cy="304801"/>
          </a:xfrm>
        </p:spPr>
        <p:txBody>
          <a:bodyPr>
            <a:noAutofit/>
          </a:bodyPr>
          <a:lstStyle/>
          <a:p>
            <a:pPr marL="457200" indent="-457200">
              <a:buFont typeface="+mj-lt"/>
              <a:buAutoNum type="arabicPeriod" startAt="3"/>
            </a:pPr>
            <a:r>
              <a:rPr lang="en-US" b="1" dirty="0">
                <a:solidFill>
                  <a:srgbClr val="0070C0"/>
                </a:solidFill>
                <a:latin typeface="Arial" panose="020B0604020202020204" pitchFamily="34" charset="0"/>
                <a:cs typeface="Arial" panose="020B0604020202020204" pitchFamily="34" charset="0"/>
              </a:rPr>
              <a:t>Enhancement of "Information Platform" content</a:t>
            </a:r>
          </a:p>
        </p:txBody>
      </p:sp>
      <p:sp>
        <p:nvSpPr>
          <p:cNvPr id="12" name="テキスト ボックス 11"/>
          <p:cNvSpPr txBox="1"/>
          <p:nvPr/>
        </p:nvSpPr>
        <p:spPr>
          <a:xfrm>
            <a:off x="628836" y="955161"/>
            <a:ext cx="4068000" cy="2246769"/>
          </a:xfrm>
          <a:prstGeom prst="rect">
            <a:avLst/>
          </a:prstGeom>
          <a:noFill/>
        </p:spPr>
        <p:txBody>
          <a:bodyPr wrap="square" rtlCol="0">
            <a:spAutoFit/>
          </a:bodyPr>
          <a:lstStyle/>
          <a:p>
            <a:pPr marL="360000" indent="-360000">
              <a:spcAft>
                <a:spcPts val="1200"/>
              </a:spcAft>
              <a:buClr>
                <a:srgbClr val="0070C0"/>
              </a:buClr>
              <a:buFont typeface="+mj-ea"/>
              <a:buAutoNum type="circleNumDbPlain"/>
            </a:pPr>
            <a:r>
              <a:rPr lang="en-US" sz="2000">
                <a:ea typeface="メイリオ" pitchFamily="50" charset="-128"/>
                <a:cs typeface="Arial" panose="020B0604020202020204" pitchFamily="34" charset="0"/>
              </a:rPr>
              <a:t>The search function for model change information will be enhanced to enable data extraction from multiple perspectives, thereby improving convenience for users.</a:t>
            </a:r>
          </a:p>
        </p:txBody>
      </p:sp>
      <p:sp>
        <p:nvSpPr>
          <p:cNvPr id="14" name="テキスト ボックス 13"/>
          <p:cNvSpPr txBox="1"/>
          <p:nvPr/>
        </p:nvSpPr>
        <p:spPr>
          <a:xfrm>
            <a:off x="628836" y="3165936"/>
            <a:ext cx="4068000" cy="1631216"/>
          </a:xfrm>
          <a:prstGeom prst="rect">
            <a:avLst/>
          </a:prstGeom>
          <a:noFill/>
        </p:spPr>
        <p:txBody>
          <a:bodyPr wrap="square" rtlCol="0">
            <a:spAutoFit/>
          </a:bodyPr>
          <a:lstStyle/>
          <a:p>
            <a:pPr marL="360000" indent="-360000">
              <a:spcAft>
                <a:spcPts val="1200"/>
              </a:spcAft>
              <a:buClr>
                <a:srgbClr val="0070C0"/>
              </a:buClr>
              <a:buFont typeface="+mj-ea"/>
              <a:buAutoNum type="circleNumDbPlain" startAt="2"/>
            </a:pPr>
            <a:r>
              <a:rPr lang="en-US" sz="2000" dirty="0">
                <a:ea typeface="メイリオ" pitchFamily="50" charset="-128"/>
                <a:cs typeface="Arial" panose="020B0604020202020204" pitchFamily="34" charset="0"/>
              </a:rPr>
              <a:t>Strengthen local technical exhibition reporting by increasing the number of personnel in our China and Germany subsidiaries.</a:t>
            </a:r>
          </a:p>
        </p:txBody>
      </p:sp>
      <p:sp>
        <p:nvSpPr>
          <p:cNvPr id="13" name="テキスト プレースホルダ 6"/>
          <p:cNvSpPr txBox="1">
            <a:spLocks/>
          </p:cNvSpPr>
          <p:nvPr/>
        </p:nvSpPr>
        <p:spPr bwMode="auto">
          <a:xfrm>
            <a:off x="5652120" y="1013864"/>
            <a:ext cx="3216541" cy="252000"/>
          </a:xfrm>
          <a:prstGeom prst="rect">
            <a:avLst/>
          </a:prstGeom>
          <a:solidFill>
            <a:schemeClr val="tx1"/>
          </a:solidFill>
          <a:ln w="2540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R="0" lvl="0" algn="ctr" defTabSz="914400" rtl="0" eaLnBrk="0" fontAlgn="base" latinLnBrk="0" hangingPunct="0">
              <a:lnSpc>
                <a:spcPts val="2300"/>
              </a:lnSpc>
              <a:spcBef>
                <a:spcPts val="0"/>
              </a:spcBef>
              <a:spcAft>
                <a:spcPts val="1200"/>
              </a:spcAft>
              <a:buClr>
                <a:srgbClr val="0070C0"/>
              </a:buClr>
              <a:buSzTx/>
              <a:tabLst/>
              <a:defRPr/>
            </a:pPr>
            <a:r>
              <a:rPr lang="en-US" sz="1200">
                <a:solidFill>
                  <a:schemeClr val="bg1"/>
                </a:solidFill>
                <a:latin typeface="メイリオ" pitchFamily="50" charset="-128"/>
                <a:ea typeface="メイリオ" pitchFamily="50" charset="-128"/>
                <a:cs typeface="メイリオ" pitchFamily="50" charset="-128"/>
              </a:rPr>
              <a:t>CASE (electrification and autonomous driving) information page</a:t>
            </a:r>
          </a:p>
        </p:txBody>
      </p:sp>
    </p:spTree>
    <p:extLst>
      <p:ext uri="{BB962C8B-B14F-4D97-AF65-F5344CB8AC3E}">
        <p14:creationId xmlns:p14="http://schemas.microsoft.com/office/powerpoint/2010/main" val="1052858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34</a:t>
            </a:fld>
            <a:endParaRPr lang="ja-JP" altLang="en-US"/>
          </a:p>
        </p:txBody>
      </p:sp>
      <p:sp>
        <p:nvSpPr>
          <p:cNvPr id="15" name="タイトル 1"/>
          <p:cNvSpPr>
            <a:spLocks noGrp="1"/>
          </p:cNvSpPr>
          <p:nvPr>
            <p:ph type="title"/>
          </p:nvPr>
        </p:nvSpPr>
        <p:spPr>
          <a:xfrm>
            <a:off x="457200" y="332656"/>
            <a:ext cx="4690864" cy="418058"/>
          </a:xfrm>
        </p:spPr>
        <p:txBody>
          <a:bodyPr>
            <a:noAutofit/>
          </a:bodyPr>
          <a:lstStyle/>
          <a:p>
            <a:pPr marL="457200" indent="-457200">
              <a:buFont typeface="+mj-lt"/>
              <a:buAutoNum type="arabicPeriod" startAt="4"/>
            </a:pPr>
            <a:r>
              <a:rPr kumimoji="1" lang="en-US" b="1" dirty="0">
                <a:solidFill>
                  <a:srgbClr val="0070C0"/>
                </a:solidFill>
                <a:latin typeface="Arial" panose="020B0604020202020204" pitchFamily="34" charset="0"/>
                <a:cs typeface="Arial" panose="020B0604020202020204" pitchFamily="34" charset="0"/>
              </a:rPr>
              <a:t>Benchmarking</a:t>
            </a:r>
          </a:p>
        </p:txBody>
      </p:sp>
      <p:sp>
        <p:nvSpPr>
          <p:cNvPr id="46" name="テキスト プレースホルダ 4"/>
          <p:cNvSpPr txBox="1">
            <a:spLocks/>
          </p:cNvSpPr>
          <p:nvPr/>
        </p:nvSpPr>
        <p:spPr bwMode="auto">
          <a:xfrm>
            <a:off x="1017395" y="1416167"/>
            <a:ext cx="3744000" cy="1724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eaLnBrk="0" hangingPunct="0">
              <a:spcBef>
                <a:spcPts val="0"/>
              </a:spcBef>
              <a:spcAft>
                <a:spcPts val="1200"/>
              </a:spcAft>
              <a:buClr>
                <a:srgbClr val="0070C0"/>
              </a:buClr>
              <a:defRPr/>
            </a:pPr>
            <a:r>
              <a:rPr lang="en-US" dirty="0">
                <a:ea typeface="メイリオ" pitchFamily="50" charset="-128"/>
                <a:cs typeface="Arial" panose="020B0604020202020204" pitchFamily="34" charset="0"/>
              </a:rPr>
              <a:t>By identifying new business partners, we will expand our lineup of new sales reports, such as performance test data, to stimulate latent demand from Information Platform members.</a:t>
            </a:r>
          </a:p>
        </p:txBody>
      </p:sp>
      <p:sp>
        <p:nvSpPr>
          <p:cNvPr id="47" name="テキスト プレースホルダ 4"/>
          <p:cNvSpPr txBox="1">
            <a:spLocks/>
          </p:cNvSpPr>
          <p:nvPr/>
        </p:nvSpPr>
        <p:spPr bwMode="auto">
          <a:xfrm>
            <a:off x="590226" y="803341"/>
            <a:ext cx="4294716" cy="418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lvl="0" indent="-457200" eaLnBrk="0" hangingPunct="0">
              <a:spcBef>
                <a:spcPts val="0"/>
              </a:spcBef>
              <a:spcAft>
                <a:spcPts val="1200"/>
              </a:spcAft>
              <a:buClr>
                <a:srgbClr val="0070C0"/>
              </a:buClr>
              <a:buFont typeface="+mj-ea"/>
              <a:buAutoNum type="circleNumDbPlain"/>
              <a:defRPr/>
            </a:pPr>
            <a:r>
              <a:rPr lang="en-US" sz="2000" dirty="0">
                <a:ea typeface="メイリオ" pitchFamily="50" charset="-128"/>
                <a:cs typeface="Arial" panose="020B0604020202020204" pitchFamily="34" charset="0"/>
              </a:rPr>
              <a:t>Teardown Survey Data sales</a:t>
            </a:r>
          </a:p>
        </p:txBody>
      </p:sp>
      <p:sp>
        <p:nvSpPr>
          <p:cNvPr id="24" name="テキスト プレースホルダ 4"/>
          <p:cNvSpPr txBox="1">
            <a:spLocks/>
          </p:cNvSpPr>
          <p:nvPr/>
        </p:nvSpPr>
        <p:spPr bwMode="auto">
          <a:xfrm>
            <a:off x="998177" y="4364767"/>
            <a:ext cx="3744000" cy="180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eaLnBrk="0" hangingPunct="0">
              <a:spcBef>
                <a:spcPts val="0"/>
              </a:spcBef>
              <a:spcAft>
                <a:spcPts val="1200"/>
              </a:spcAft>
              <a:buClr>
                <a:srgbClr val="0070C0"/>
              </a:buClr>
              <a:defRPr/>
            </a:pPr>
            <a:r>
              <a:rPr lang="en-US" dirty="0">
                <a:ea typeface="メイリオ" pitchFamily="50" charset="-128"/>
                <a:cs typeface="Arial" panose="020B0604020202020204" pitchFamily="34" charset="0"/>
              </a:rPr>
              <a:t>We will continue to promote this service to our Information Platform members through trade shows and targeted mailings.</a:t>
            </a:r>
          </a:p>
        </p:txBody>
      </p:sp>
      <p:sp>
        <p:nvSpPr>
          <p:cNvPr id="34" name="テキスト プレースホルダ 4"/>
          <p:cNvSpPr txBox="1">
            <a:spLocks/>
          </p:cNvSpPr>
          <p:nvPr/>
        </p:nvSpPr>
        <p:spPr bwMode="auto">
          <a:xfrm>
            <a:off x="590226" y="3546199"/>
            <a:ext cx="4238782" cy="4044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lvl="0" indent="-457200" eaLnBrk="0" hangingPunct="0">
              <a:spcBef>
                <a:spcPts val="0"/>
              </a:spcBef>
              <a:spcAft>
                <a:spcPts val="1200"/>
              </a:spcAft>
              <a:buClr>
                <a:srgbClr val="0070C0"/>
              </a:buClr>
              <a:buFont typeface="+mj-ea"/>
              <a:buAutoNum type="circleNumDbPlain" startAt="2"/>
              <a:defRPr/>
            </a:pPr>
            <a:r>
              <a:rPr lang="en-US" sz="2000">
                <a:ea typeface="メイリオ" pitchFamily="50" charset="-128"/>
                <a:cs typeface="Arial" panose="020B0604020202020204" pitchFamily="34" charset="0"/>
              </a:rPr>
              <a:t>Vehicle and Parts Procurement agent services</a:t>
            </a:r>
          </a:p>
        </p:txBody>
      </p:sp>
      <p:graphicFrame>
        <p:nvGraphicFramePr>
          <p:cNvPr id="10" name="グラフ 9"/>
          <p:cNvGraphicFramePr>
            <a:graphicFrameLocks/>
          </p:cNvGraphicFramePr>
          <p:nvPr>
            <p:extLst>
              <p:ext uri="{D42A27DB-BD31-4B8C-83A1-F6EECF244321}">
                <p14:modId xmlns:p14="http://schemas.microsoft.com/office/powerpoint/2010/main" val="2556133823"/>
              </p:ext>
            </p:extLst>
          </p:nvPr>
        </p:nvGraphicFramePr>
        <p:xfrm>
          <a:off x="4794827" y="2579422"/>
          <a:ext cx="3852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a:graphicFrameLocks/>
          </p:cNvGraphicFramePr>
          <p:nvPr>
            <p:extLst>
              <p:ext uri="{D42A27DB-BD31-4B8C-83A1-F6EECF244321}">
                <p14:modId xmlns:p14="http://schemas.microsoft.com/office/powerpoint/2010/main" val="3762835719"/>
              </p:ext>
            </p:extLst>
          </p:nvPr>
        </p:nvGraphicFramePr>
        <p:xfrm>
          <a:off x="4794827" y="831845"/>
          <a:ext cx="3852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872092835"/>
              </p:ext>
            </p:extLst>
          </p:nvPr>
        </p:nvGraphicFramePr>
        <p:xfrm>
          <a:off x="4794827" y="4475414"/>
          <a:ext cx="385200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4884942" y="5805280"/>
            <a:ext cx="324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20</a:t>
            </a:r>
          </a:p>
        </p:txBody>
      </p:sp>
      <p:sp>
        <p:nvSpPr>
          <p:cNvPr id="14" name="正方形/長方形 13"/>
          <p:cNvSpPr/>
          <p:nvPr/>
        </p:nvSpPr>
        <p:spPr>
          <a:xfrm>
            <a:off x="4884942" y="5589240"/>
            <a:ext cx="324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4</a:t>
            </a:r>
            <a:r>
              <a:rPr kumimoji="1"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0</a:t>
            </a:r>
          </a:p>
        </p:txBody>
      </p:sp>
      <p:sp>
        <p:nvSpPr>
          <p:cNvPr id="16" name="正方形/長方形 15"/>
          <p:cNvSpPr/>
          <p:nvPr/>
        </p:nvSpPr>
        <p:spPr>
          <a:xfrm>
            <a:off x="4884942" y="5373216"/>
            <a:ext cx="324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6</a:t>
            </a:r>
            <a:r>
              <a:rPr kumimoji="1"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0</a:t>
            </a:r>
          </a:p>
        </p:txBody>
      </p:sp>
      <p:sp>
        <p:nvSpPr>
          <p:cNvPr id="17" name="正方形/長方形 16"/>
          <p:cNvSpPr/>
          <p:nvPr/>
        </p:nvSpPr>
        <p:spPr>
          <a:xfrm>
            <a:off x="4884942" y="5157192"/>
            <a:ext cx="324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8</a:t>
            </a:r>
            <a:r>
              <a:rPr kumimoji="1"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0</a:t>
            </a:r>
          </a:p>
        </p:txBody>
      </p:sp>
      <p:sp>
        <p:nvSpPr>
          <p:cNvPr id="18" name="正方形/長方形 17"/>
          <p:cNvSpPr/>
          <p:nvPr/>
        </p:nvSpPr>
        <p:spPr>
          <a:xfrm>
            <a:off x="4812942" y="4949497"/>
            <a:ext cx="396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10</a:t>
            </a:r>
            <a:r>
              <a:rPr kumimoji="1"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0</a:t>
            </a:r>
          </a:p>
        </p:txBody>
      </p:sp>
      <p:sp>
        <p:nvSpPr>
          <p:cNvPr id="19" name="正方形/長方形 18"/>
          <p:cNvSpPr/>
          <p:nvPr/>
        </p:nvSpPr>
        <p:spPr>
          <a:xfrm>
            <a:off x="4890477" y="6007556"/>
            <a:ext cx="324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0</a:t>
            </a:r>
          </a:p>
        </p:txBody>
      </p:sp>
      <p:sp>
        <p:nvSpPr>
          <p:cNvPr id="20" name="正方形/長方形 19"/>
          <p:cNvSpPr/>
          <p:nvPr/>
        </p:nvSpPr>
        <p:spPr>
          <a:xfrm>
            <a:off x="4981968" y="4952290"/>
            <a:ext cx="396000" cy="144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a:t>
            </a:r>
          </a:p>
        </p:txBody>
      </p:sp>
      <p:sp>
        <p:nvSpPr>
          <p:cNvPr id="21" name="正方形/長方形 20"/>
          <p:cNvSpPr/>
          <p:nvPr/>
        </p:nvSpPr>
        <p:spPr>
          <a:xfrm>
            <a:off x="4948666" y="3027176"/>
            <a:ext cx="559438" cy="11929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JPY millions</a:t>
            </a:r>
          </a:p>
        </p:txBody>
      </p:sp>
      <p:sp>
        <p:nvSpPr>
          <p:cNvPr id="22" name="正方形/長方形 21"/>
          <p:cNvSpPr/>
          <p:nvPr/>
        </p:nvSpPr>
        <p:spPr>
          <a:xfrm>
            <a:off x="4948666" y="1221489"/>
            <a:ext cx="559438" cy="11929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n w="9525">
                  <a:noFill/>
                  <a:round/>
                  <a:headEnd/>
                  <a:tailEnd/>
                </a:ln>
                <a:solidFill>
                  <a:schemeClr val="tx1"/>
                </a:solidFill>
                <a:latin typeface="Arial" panose="020B0604020202020204" pitchFamily="34" charset="0"/>
                <a:ea typeface="メイリオ" panose="020B0604030504040204" pitchFamily="50" charset="-128"/>
                <a:cs typeface="Arial" panose="020B0604020202020204" pitchFamily="34" charset="0"/>
              </a:rPr>
              <a:t>JPY millions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arklines.com/statics/report/img/ja/global_graph01_2020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51197"/>
            <a:ext cx="4688891" cy="324615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35</a:t>
            </a:fld>
            <a:endParaRPr lang="ja-JP" altLang="en-US"/>
          </a:p>
        </p:txBody>
      </p:sp>
      <p:sp>
        <p:nvSpPr>
          <p:cNvPr id="15" name="テキスト プレースホルダ 4"/>
          <p:cNvSpPr txBox="1">
            <a:spLocks/>
          </p:cNvSpPr>
          <p:nvPr/>
        </p:nvSpPr>
        <p:spPr bwMode="auto">
          <a:xfrm>
            <a:off x="683567" y="778136"/>
            <a:ext cx="7956433" cy="2170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32000" indent="-432000" eaLnBrk="0" hangingPunct="0">
              <a:spcBef>
                <a:spcPts val="0"/>
              </a:spcBef>
              <a:spcAft>
                <a:spcPts val="1200"/>
              </a:spcAft>
              <a:buClr>
                <a:srgbClr val="0070C0"/>
              </a:buClr>
              <a:buFont typeface="+mj-ea"/>
              <a:buAutoNum type="circleNumDbPlain"/>
              <a:defRPr/>
            </a:pPr>
            <a:r>
              <a:rPr lang="en-US" sz="1900">
                <a:ea typeface="メイリオ" pitchFamily="50" charset="-128"/>
                <a:cs typeface="Arial" panose="020B0604020202020204" pitchFamily="34" charset="0"/>
              </a:rPr>
              <a:t>Expanded measures to send promotional e-mails to Information Platform members who view forecast-related content. Aiming to further increase contact points with prospective customers.</a:t>
            </a:r>
          </a:p>
          <a:p>
            <a:pPr marL="432000" indent="-432000" eaLnBrk="0" hangingPunct="0">
              <a:spcBef>
                <a:spcPts val="0"/>
              </a:spcBef>
              <a:spcAft>
                <a:spcPts val="1200"/>
              </a:spcAft>
              <a:buClr>
                <a:srgbClr val="0070C0"/>
              </a:buClr>
              <a:buFont typeface="+mj-ea"/>
              <a:buAutoNum type="circleNumDbPlain"/>
              <a:defRPr/>
            </a:pPr>
            <a:r>
              <a:rPr lang="en-US" sz="1900">
                <a:ea typeface="メイリオ" pitchFamily="50" charset="-128"/>
                <a:cs typeface="Arial" panose="020B0604020202020204" pitchFamily="34" charset="0"/>
              </a:rPr>
              <a:t>In 2020, some customers canceled their contracts due to the unstable market outlook caused by the COVID-19 crisis. In 2021, it is expected that there will be a need among these companies to predict the pace of market recovery, so we will strengthen our contacts to have them become customers again.</a:t>
            </a:r>
          </a:p>
        </p:txBody>
      </p:sp>
      <p:sp>
        <p:nvSpPr>
          <p:cNvPr id="16" name="タイトル 1"/>
          <p:cNvSpPr>
            <a:spLocks noGrp="1"/>
          </p:cNvSpPr>
          <p:nvPr>
            <p:ph type="title"/>
          </p:nvPr>
        </p:nvSpPr>
        <p:spPr>
          <a:xfrm>
            <a:off x="457200" y="188640"/>
            <a:ext cx="8604000" cy="418058"/>
          </a:xfrm>
        </p:spPr>
        <p:txBody>
          <a:bodyPr>
            <a:noAutofit/>
          </a:bodyPr>
          <a:lstStyle/>
          <a:p>
            <a:pPr marL="457200" indent="-457200">
              <a:buFont typeface="+mj-lt"/>
              <a:buAutoNum type="arabicPeriod" startAt="5"/>
            </a:pPr>
            <a:r>
              <a:rPr lang="en-US" b="1" dirty="0">
                <a:solidFill>
                  <a:srgbClr val="0070C0"/>
                </a:solidFill>
                <a:latin typeface="Arial" panose="020B0604020202020204" pitchFamily="34" charset="0"/>
                <a:cs typeface="Arial" panose="020B0604020202020204" pitchFamily="34" charset="0"/>
              </a:rPr>
              <a:t>Sales of LMC Automotive Ltd. products (market forecast information)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36</a:t>
            </a:fld>
            <a:endParaRPr lang="ja-JP" altLang="en-US"/>
          </a:p>
        </p:txBody>
      </p:sp>
      <p:sp>
        <p:nvSpPr>
          <p:cNvPr id="23" name="タイトル 1"/>
          <p:cNvSpPr>
            <a:spLocks noGrp="1"/>
          </p:cNvSpPr>
          <p:nvPr>
            <p:ph type="title"/>
          </p:nvPr>
        </p:nvSpPr>
        <p:spPr>
          <a:xfrm>
            <a:off x="457200" y="332656"/>
            <a:ext cx="5266928" cy="418058"/>
          </a:xfrm>
        </p:spPr>
        <p:txBody>
          <a:bodyPr>
            <a:noAutofit/>
          </a:bodyPr>
          <a:lstStyle/>
          <a:p>
            <a:pPr marL="457200" indent="-457200">
              <a:buFont typeface="+mj-lt"/>
              <a:buAutoNum type="arabicPeriod" startAt="6"/>
            </a:pPr>
            <a:r>
              <a:rPr lang="en-US" b="1" dirty="0">
                <a:solidFill>
                  <a:srgbClr val="0070C0"/>
                </a:solidFill>
                <a:latin typeface="Arial" panose="020B0604020202020204" pitchFamily="34" charset="0"/>
                <a:cs typeface="Arial" panose="020B0604020202020204" pitchFamily="34" charset="0"/>
              </a:rPr>
              <a:t>Consulting</a:t>
            </a:r>
          </a:p>
        </p:txBody>
      </p:sp>
      <p:sp>
        <p:nvSpPr>
          <p:cNvPr id="7" name="テキスト ボックス 6"/>
          <p:cNvSpPr txBox="1"/>
          <p:nvPr/>
        </p:nvSpPr>
        <p:spPr>
          <a:xfrm>
            <a:off x="510665" y="852115"/>
            <a:ext cx="8096912" cy="2739211"/>
          </a:xfrm>
          <a:prstGeom prst="rect">
            <a:avLst/>
          </a:prstGeom>
          <a:noFill/>
        </p:spPr>
        <p:txBody>
          <a:bodyPr wrap="square" rtlCol="0">
            <a:spAutoFit/>
          </a:bodyPr>
          <a:lstStyle/>
          <a:p>
            <a:pPr marL="342900" indent="-342900">
              <a:spcAft>
                <a:spcPts val="1200"/>
              </a:spcAft>
              <a:buClr>
                <a:srgbClr val="0070C0"/>
              </a:buClr>
              <a:buFont typeface="+mj-ea"/>
              <a:buAutoNum type="circleNumDbPlain"/>
            </a:pPr>
            <a:r>
              <a:rPr lang="en-US" dirty="0">
                <a:ea typeface="メイリオ" pitchFamily="50" charset="-128"/>
                <a:cs typeface="Arial" panose="020B0604020202020204" pitchFamily="34" charset="0"/>
              </a:rPr>
              <a:t>Due to the progress of electrification, the needs for consulting for business reform and new business development and technology trend survey are becoming more active. In 2021, we will expand the scope of our activities by expanding into problem-solving consulting for companies.</a:t>
            </a:r>
          </a:p>
          <a:p>
            <a:pPr marL="342900" indent="-342900">
              <a:spcAft>
                <a:spcPts val="1200"/>
              </a:spcAft>
              <a:buClr>
                <a:srgbClr val="0070C0"/>
              </a:buClr>
              <a:buFont typeface="+mj-ea"/>
              <a:buAutoNum type="circleNumDbPlain"/>
            </a:pPr>
            <a:r>
              <a:rPr lang="en-US" dirty="0">
                <a:ea typeface="メイリオ" pitchFamily="50" charset="-128"/>
                <a:cs typeface="Arial" panose="020B0604020202020204" pitchFamily="34" charset="0"/>
              </a:rPr>
              <a:t>Our cost comparison analysis service has been growing steadily over the past three years due to an increase in new customers and repeat customers. And we will continue to strengthen our systems, improve the efficiency of analysis operations, and expand capacity in response to the increase in orders.</a:t>
            </a:r>
          </a:p>
        </p:txBody>
      </p:sp>
      <p:sp>
        <p:nvSpPr>
          <p:cNvPr id="8" name="テキスト ボックス 7">
            <a:extLst>
              <a:ext uri="{FF2B5EF4-FFF2-40B4-BE49-F238E27FC236}">
                <a16:creationId xmlns:a16="http://schemas.microsoft.com/office/drawing/2014/main" id="{DB21C1D4-BF86-446E-AD4A-BD16A4232410}"/>
              </a:ext>
            </a:extLst>
          </p:cNvPr>
          <p:cNvSpPr txBox="1"/>
          <p:nvPr/>
        </p:nvSpPr>
        <p:spPr>
          <a:xfrm>
            <a:off x="2996853" y="3450486"/>
            <a:ext cx="3570208" cy="338554"/>
          </a:xfrm>
          <a:prstGeom prst="rect">
            <a:avLst/>
          </a:prstGeom>
          <a:noFill/>
        </p:spPr>
        <p:txBody>
          <a:bodyPr wrap="none" rtlCol="0">
            <a:spAutoFit/>
          </a:bodyPr>
          <a:lstStyle/>
          <a:p>
            <a:r>
              <a:rPr lang="en-US" sz="1600" dirty="0">
                <a:latin typeface="メイリオ" panose="020B0604030504040204" pitchFamily="50" charset="-128"/>
                <a:ea typeface="メイリオ" panose="020B0604030504040204" pitchFamily="50" charset="-128"/>
              </a:rPr>
              <a:t>Composition of FY2020 net sales by service</a:t>
            </a:r>
          </a:p>
        </p:txBody>
      </p:sp>
      <p:graphicFrame>
        <p:nvGraphicFramePr>
          <p:cNvPr id="9" name="グラフ 8">
            <a:extLst>
              <a:ext uri="{FF2B5EF4-FFF2-40B4-BE49-F238E27FC236}">
                <a16:creationId xmlns:a16="http://schemas.microsoft.com/office/drawing/2014/main" id="{70528A5E-CC3C-415D-B1BE-22B625082C22}"/>
              </a:ext>
            </a:extLst>
          </p:cNvPr>
          <p:cNvGraphicFramePr>
            <a:graphicFrameLocks/>
          </p:cNvGraphicFramePr>
          <p:nvPr>
            <p:extLst>
              <p:ext uri="{D42A27DB-BD31-4B8C-83A1-F6EECF244321}">
                <p14:modId xmlns:p14="http://schemas.microsoft.com/office/powerpoint/2010/main" val="3770686864"/>
              </p:ext>
            </p:extLst>
          </p:nvPr>
        </p:nvGraphicFramePr>
        <p:xfrm>
          <a:off x="1937641" y="3683161"/>
          <a:ext cx="5298655" cy="28421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37</a:t>
            </a:fld>
            <a:endParaRPr lang="ja-JP" altLang="en-US"/>
          </a:p>
        </p:txBody>
      </p:sp>
      <p:sp>
        <p:nvSpPr>
          <p:cNvPr id="23" name="タイトル 1"/>
          <p:cNvSpPr>
            <a:spLocks noGrp="1"/>
          </p:cNvSpPr>
          <p:nvPr>
            <p:ph type="title"/>
          </p:nvPr>
        </p:nvSpPr>
        <p:spPr>
          <a:xfrm>
            <a:off x="470078" y="332656"/>
            <a:ext cx="7191029" cy="288032"/>
          </a:xfrm>
        </p:spPr>
        <p:txBody>
          <a:bodyPr>
            <a:noAutofit/>
          </a:bodyPr>
          <a:lstStyle/>
          <a:p>
            <a:pPr marL="457200" lvl="0" indent="-457200">
              <a:spcBef>
                <a:spcPts val="1200"/>
              </a:spcBef>
              <a:spcAft>
                <a:spcPts val="1200"/>
              </a:spcAft>
              <a:buFont typeface="+mj-lt"/>
              <a:buAutoNum type="arabicPeriod" startAt="7"/>
              <a:defRPr/>
            </a:pPr>
            <a:r>
              <a:rPr lang="en-US" b="1" dirty="0">
                <a:solidFill>
                  <a:srgbClr val="0070C0"/>
                </a:solidFill>
                <a:latin typeface="Arial" panose="020B0604020202020204" pitchFamily="34" charset="0"/>
                <a:cs typeface="Arial" panose="020B0604020202020204" pitchFamily="34" charset="0"/>
              </a:rPr>
              <a:t>Promotional Advertising </a:t>
            </a:r>
            <a:r>
              <a:rPr lang="en-US" sz="2000" b="1" dirty="0"/>
              <a:t>(</a:t>
            </a:r>
            <a:r>
              <a:rPr lang="en-US" sz="2600" i="1" dirty="0">
                <a:ln w="9525">
                  <a:noFill/>
                  <a:round/>
                  <a:headEnd/>
                  <a:tailEnd/>
                </a:ln>
                <a:solidFill>
                  <a:srgbClr val="D33E0A"/>
                </a:solidFill>
                <a:latin typeface="Eras Bold ITC"/>
              </a:rPr>
              <a:t>LINES</a:t>
            </a:r>
            <a:r>
              <a:rPr lang="en-US" sz="2000" b="1" dirty="0"/>
              <a:t>)</a:t>
            </a:r>
          </a:p>
        </p:txBody>
      </p:sp>
      <p:sp>
        <p:nvSpPr>
          <p:cNvPr id="17" name="テキスト プレースホルダ 4"/>
          <p:cNvSpPr txBox="1">
            <a:spLocks/>
          </p:cNvSpPr>
          <p:nvPr/>
        </p:nvSpPr>
        <p:spPr bwMode="auto">
          <a:xfrm>
            <a:off x="611560" y="1017864"/>
            <a:ext cx="5068100" cy="4387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32000" lvl="0" indent="-432000" eaLnBrk="0" hangingPunct="0">
              <a:spcBef>
                <a:spcPts val="0"/>
              </a:spcBef>
              <a:spcAft>
                <a:spcPts val="1200"/>
              </a:spcAft>
              <a:buClr>
                <a:srgbClr val="0070C0"/>
              </a:buClr>
              <a:buFont typeface="+mj-ea"/>
              <a:buAutoNum type="circleNumDbPlain"/>
              <a:defRPr/>
            </a:pPr>
            <a:r>
              <a:rPr lang="en-US" sz="2000" dirty="0">
                <a:ea typeface="メイリオ" panose="020B0604030504040204" pitchFamily="50" charset="-128"/>
                <a:cs typeface="Arial" panose="020B0604020202020204" pitchFamily="34" charset="0"/>
              </a:rPr>
              <a:t>It is estimated that online exhibitions and seminars will continue to be held and the shift to digitalization will continue this year. In particular, we will focus on approaching equipment, machinery, and solution companies, for which we have strong inquiries.</a:t>
            </a:r>
          </a:p>
          <a:p>
            <a:pPr marL="432000" lvl="0" indent="-432000" eaLnBrk="0" hangingPunct="0">
              <a:spcBef>
                <a:spcPts val="0"/>
              </a:spcBef>
              <a:spcAft>
                <a:spcPts val="1200"/>
              </a:spcAft>
              <a:buClr>
                <a:srgbClr val="0070C0"/>
              </a:buClr>
              <a:buFont typeface="+mj-ea"/>
              <a:buAutoNum type="circleNumDbPlain"/>
              <a:defRPr/>
            </a:pPr>
            <a:r>
              <a:rPr lang="en-US" sz="2000" dirty="0">
                <a:ea typeface="メイリオ" panose="020B0604030504040204" pitchFamily="50" charset="-128"/>
                <a:cs typeface="Arial" panose="020B0604020202020204" pitchFamily="34" charset="0"/>
              </a:rPr>
              <a:t>By releasing a smartphone version of the "Promotion App", companies considering sales promotion of their products and services will be able to more easily access and raise awareness.</a:t>
            </a:r>
          </a:p>
          <a:p>
            <a:pPr marL="432000" lvl="0" indent="-432000" eaLnBrk="0" hangingPunct="0">
              <a:spcBef>
                <a:spcPts val="0"/>
              </a:spcBef>
              <a:spcAft>
                <a:spcPts val="1200"/>
              </a:spcAft>
              <a:buClr>
                <a:srgbClr val="0070C0"/>
              </a:buClr>
              <a:buFont typeface="+mj-ea"/>
              <a:buAutoNum type="circleNumDbPlain"/>
              <a:defRPr/>
            </a:pPr>
            <a:r>
              <a:rPr lang="en-US" sz="2000" dirty="0">
                <a:ea typeface="メイリオ" panose="020B0604030504040204" pitchFamily="50" charset="-128"/>
                <a:cs typeface="Arial" panose="020B0604020202020204" pitchFamily="34" charset="0"/>
              </a:rPr>
              <a:t>Expand sales of LINES at overseas offices.</a:t>
            </a:r>
          </a:p>
        </p:txBody>
      </p:sp>
      <p:sp>
        <p:nvSpPr>
          <p:cNvPr id="25" name="テキスト ボックス 24"/>
          <p:cNvSpPr txBox="1"/>
          <p:nvPr/>
        </p:nvSpPr>
        <p:spPr>
          <a:xfrm>
            <a:off x="5508104" y="3626025"/>
            <a:ext cx="2153003" cy="307777"/>
          </a:xfrm>
          <a:prstGeom prst="rect">
            <a:avLst/>
          </a:prstGeom>
          <a:noFill/>
        </p:spPr>
        <p:txBody>
          <a:bodyPr wrap="square" rtlCol="0">
            <a:spAutoFit/>
          </a:bodyPr>
          <a:lstStyle/>
          <a:p>
            <a:pPr algn="ctr"/>
            <a:r>
              <a:rPr kumimoji="1" lang="en-US" sz="1400">
                <a:latin typeface="メイリオ" pitchFamily="50" charset="-128"/>
                <a:ea typeface="メイリオ" pitchFamily="50" charset="-128"/>
                <a:cs typeface="メイリオ" pitchFamily="50" charset="-128"/>
              </a:rPr>
              <a:t>Orders received:</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182" y="1028927"/>
            <a:ext cx="2484000" cy="5208385"/>
          </a:xfrm>
          <a:prstGeom prst="rect">
            <a:avLst/>
          </a:prstGeom>
        </p:spPr>
      </p:pic>
      <p:sp>
        <p:nvSpPr>
          <p:cNvPr id="2" name="正方形/長方形 1"/>
          <p:cNvSpPr/>
          <p:nvPr/>
        </p:nvSpPr>
        <p:spPr>
          <a:xfrm>
            <a:off x="6153005" y="6261129"/>
            <a:ext cx="2088232" cy="26420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a:ln w="9525">
                  <a:noFill/>
                  <a:round/>
                  <a:headEnd/>
                  <a:tailEnd/>
                </a:ln>
                <a:solidFill>
                  <a:schemeClr val="tx1"/>
                </a:solidFill>
                <a:latin typeface="メイリオ" panose="020B0604030504040204" pitchFamily="50" charset="-128"/>
                <a:ea typeface="メイリオ" panose="020B0604030504040204" pitchFamily="50" charset="-128"/>
              </a:rPr>
              <a:t>Image of the smartphone version of the "Promotion App”</a:t>
            </a:r>
          </a:p>
        </p:txBody>
      </p:sp>
    </p:spTree>
    <p:extLst>
      <p:ext uri="{BB962C8B-B14F-4D97-AF65-F5344CB8AC3E}">
        <p14:creationId xmlns:p14="http://schemas.microsoft.com/office/powerpoint/2010/main" val="2349490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38</a:t>
            </a:fld>
            <a:endParaRPr lang="ja-JP" altLang="en-US"/>
          </a:p>
        </p:txBody>
      </p:sp>
      <p:sp>
        <p:nvSpPr>
          <p:cNvPr id="23" name="タイトル 1"/>
          <p:cNvSpPr>
            <a:spLocks noGrp="1"/>
          </p:cNvSpPr>
          <p:nvPr>
            <p:ph type="title"/>
          </p:nvPr>
        </p:nvSpPr>
        <p:spPr>
          <a:xfrm>
            <a:off x="482957" y="332656"/>
            <a:ext cx="3616685" cy="418058"/>
          </a:xfrm>
        </p:spPr>
        <p:txBody>
          <a:bodyPr>
            <a:noAutofit/>
          </a:bodyPr>
          <a:lstStyle/>
          <a:p>
            <a:pPr marL="457200" indent="-457200">
              <a:buFont typeface="+mj-lt"/>
              <a:buAutoNum type="arabicPeriod" startAt="8"/>
            </a:pPr>
            <a:r>
              <a:rPr lang="en-US" b="1" dirty="0">
                <a:solidFill>
                  <a:srgbClr val="0070C0"/>
                </a:solidFill>
                <a:latin typeface="Arial" panose="020B0604020202020204" pitchFamily="34" charset="0"/>
                <a:cs typeface="Arial" panose="020B0604020202020204" pitchFamily="34" charset="0"/>
              </a:rPr>
              <a:t>HR Introduction</a:t>
            </a:r>
          </a:p>
        </p:txBody>
      </p:sp>
      <p:sp>
        <p:nvSpPr>
          <p:cNvPr id="17" name="テキスト プレースホルダ 4"/>
          <p:cNvSpPr txBox="1">
            <a:spLocks/>
          </p:cNvSpPr>
          <p:nvPr/>
        </p:nvSpPr>
        <p:spPr bwMode="auto">
          <a:xfrm>
            <a:off x="591597" y="820500"/>
            <a:ext cx="8084859" cy="2154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32000" lvl="0" indent="-432000" eaLnBrk="0" hangingPunct="0">
              <a:spcBef>
                <a:spcPts val="0"/>
              </a:spcBef>
              <a:spcAft>
                <a:spcPts val="1200"/>
              </a:spcAft>
              <a:buClr>
                <a:srgbClr val="0070C0"/>
              </a:buClr>
              <a:buFont typeface="+mj-ea"/>
              <a:buAutoNum type="circleNumDbPlain"/>
              <a:defRPr/>
            </a:pPr>
            <a:r>
              <a:rPr lang="en-US" dirty="0">
                <a:ea typeface="メイリオ" panose="020B0604030504040204" pitchFamily="50" charset="-128"/>
                <a:cs typeface="Arial" panose="020B0604020202020204" pitchFamily="34" charset="0"/>
              </a:rPr>
              <a:t>We will create a database of management and high-level career human resources, and promote new activities such as proposing HR talent that matches the potential needs of Information Platform member companies, in addition to activities based on referral requests from client companies.</a:t>
            </a:r>
          </a:p>
          <a:p>
            <a:pPr marL="432000" lvl="0" indent="-432000" eaLnBrk="0" hangingPunct="0">
              <a:spcBef>
                <a:spcPts val="0"/>
              </a:spcBef>
              <a:spcAft>
                <a:spcPts val="1200"/>
              </a:spcAft>
              <a:buClr>
                <a:srgbClr val="0070C0"/>
              </a:buClr>
              <a:buFont typeface="+mj-ea"/>
              <a:buAutoNum type="circleNumDbPlain"/>
              <a:defRPr/>
            </a:pPr>
            <a:r>
              <a:rPr lang="en-US" dirty="0">
                <a:ea typeface="メイリオ" panose="020B0604030504040204" pitchFamily="50" charset="-128"/>
                <a:cs typeface="Arial" panose="020B0604020202020204" pitchFamily="34" charset="0"/>
              </a:rPr>
              <a:t>To respond to the demand for human resources that arises in the process of management support consulting to solve issues faced by companies, such as the transition to CASE technologies and business restructuring, we will collaborate with the Consulting and the Automobile Fund businesses.</a:t>
            </a:r>
          </a:p>
        </p:txBody>
      </p:sp>
      <p:graphicFrame>
        <p:nvGraphicFramePr>
          <p:cNvPr id="7" name="グラフ 6">
            <a:extLst>
              <a:ext uri="{FF2B5EF4-FFF2-40B4-BE49-F238E27FC236}">
                <a16:creationId xmlns:a16="http://schemas.microsoft.com/office/drawing/2014/main" id="{70528A5E-CC3C-415D-B1BE-22B625082C22}"/>
              </a:ext>
            </a:extLst>
          </p:cNvPr>
          <p:cNvGraphicFramePr>
            <a:graphicFrameLocks/>
          </p:cNvGraphicFramePr>
          <p:nvPr>
            <p:extLst>
              <p:ext uri="{D42A27DB-BD31-4B8C-83A1-F6EECF244321}">
                <p14:modId xmlns:p14="http://schemas.microsoft.com/office/powerpoint/2010/main" val="276926462"/>
              </p:ext>
            </p:extLst>
          </p:nvPr>
        </p:nvGraphicFramePr>
        <p:xfrm>
          <a:off x="1763688" y="3789039"/>
          <a:ext cx="5719658" cy="2895699"/>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DB21C1D4-BF86-446E-AD4A-BD16A4232410}"/>
              </a:ext>
            </a:extLst>
          </p:cNvPr>
          <p:cNvSpPr txBox="1"/>
          <p:nvPr/>
        </p:nvSpPr>
        <p:spPr>
          <a:xfrm>
            <a:off x="2771800" y="3306470"/>
            <a:ext cx="4711546" cy="338554"/>
          </a:xfrm>
          <a:prstGeom prst="rect">
            <a:avLst/>
          </a:prstGeom>
          <a:noFill/>
        </p:spPr>
        <p:txBody>
          <a:bodyPr wrap="none" rtlCol="0">
            <a:spAutoFit/>
          </a:bodyPr>
          <a:lstStyle/>
          <a:p>
            <a:r>
              <a:rPr lang="en-US" sz="1600" dirty="0">
                <a:ea typeface="メイリオ" panose="020B0604030504040204" pitchFamily="50" charset="-128"/>
                <a:cs typeface="Arial" panose="020B0604020202020204" pitchFamily="34" charset="0"/>
              </a:rPr>
              <a:t>Composition of contracts signed in FY2020 by tier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038C067-48FE-439B-8EAC-7F7FC308C3C5}"/>
              </a:ext>
            </a:extLst>
          </p:cNvPr>
          <p:cNvSpPr txBox="1">
            <a:spLocks/>
          </p:cNvSpPr>
          <p:nvPr/>
        </p:nvSpPr>
        <p:spPr bwMode="auto">
          <a:xfrm>
            <a:off x="1187624" y="2492896"/>
            <a:ext cx="7128792" cy="273630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kumimoji="1" sz="3200" b="0" kern="1200" cap="all">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5pPr>
            <a:lvl6pPr marL="4572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6pPr>
            <a:lvl7pPr marL="9144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7pPr>
            <a:lvl8pPr marL="13716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8pPr>
            <a:lvl9pPr marL="1828800" algn="ctr" rtl="0" fontAlgn="base">
              <a:spcBef>
                <a:spcPct val="0"/>
              </a:spcBef>
              <a:spcAft>
                <a:spcPct val="0"/>
              </a:spcAft>
              <a:defRPr kumimoji="1" sz="4400" b="1">
                <a:solidFill>
                  <a:schemeClr val="tx1"/>
                </a:solidFill>
                <a:latin typeface="メイリオ" pitchFamily="50" charset="-128"/>
                <a:ea typeface="メイリオ" pitchFamily="50" charset="-128"/>
                <a:cs typeface="メイリオ" pitchFamily="50" charset="-128"/>
              </a:defRPr>
            </a:lvl9pPr>
          </a:lstStyle>
          <a:p>
            <a:pPr marL="457200" indent="-457200" algn="l" eaLnBrk="1" fontAlgn="auto" hangingPunct="1">
              <a:spcAft>
                <a:spcPts val="0"/>
              </a:spcAft>
              <a:buFont typeface="+mj-lt"/>
              <a:buAutoNum type="arabicPeriod"/>
              <a:defRPr/>
            </a:pPr>
            <a:r>
              <a:rPr lang="en-US" sz="2000" b="1" dirty="0">
                <a:solidFill>
                  <a:schemeClr val="tx2">
                    <a:lumMod val="75000"/>
                  </a:schemeClr>
                </a:solidFill>
              </a:rPr>
              <a:t>Provision of information, knowledge, and human resources for electrification toward zero CO2 emissions</a:t>
            </a:r>
          </a:p>
          <a:p>
            <a:pPr marL="457200" indent="-457200" algn="l" eaLnBrk="1" fontAlgn="auto" hangingPunct="1">
              <a:spcAft>
                <a:spcPts val="0"/>
              </a:spcAft>
              <a:buFont typeface="+mj-lt"/>
              <a:buAutoNum type="arabicPeriod"/>
              <a:defRPr/>
            </a:pPr>
            <a:endParaRPr lang="en-US" altLang="ja-JP" sz="2000" b="1" dirty="0">
              <a:solidFill>
                <a:schemeClr val="tx2">
                  <a:lumMod val="75000"/>
                </a:schemeClr>
              </a:solidFill>
            </a:endParaRPr>
          </a:p>
          <a:p>
            <a:pPr marL="457200" indent="-457200" algn="l" eaLnBrk="1" fontAlgn="auto" hangingPunct="1">
              <a:spcAft>
                <a:spcPts val="0"/>
              </a:spcAft>
              <a:buFont typeface="+mj-lt"/>
              <a:buAutoNum type="arabicPeriod"/>
              <a:defRPr/>
            </a:pPr>
            <a:r>
              <a:rPr lang="en-US" sz="2000" b="1" dirty="0">
                <a:solidFill>
                  <a:schemeClr val="tx2">
                    <a:lumMod val="75000"/>
                  </a:schemeClr>
                </a:solidFill>
              </a:rPr>
              <a:t>Helping the mobility impaired by providing information on autonomous driving technologies</a:t>
            </a:r>
          </a:p>
          <a:p>
            <a:pPr marL="457200" indent="-457200" algn="l" eaLnBrk="1" fontAlgn="auto" hangingPunct="1">
              <a:spcAft>
                <a:spcPts val="0"/>
              </a:spcAft>
              <a:buFont typeface="+mj-lt"/>
              <a:buAutoNum type="arabicPeriod"/>
              <a:defRPr/>
            </a:pPr>
            <a:endParaRPr lang="en-US" altLang="ja-JP" sz="2000" b="1" dirty="0">
              <a:solidFill>
                <a:schemeClr val="tx2">
                  <a:lumMod val="75000"/>
                </a:schemeClr>
              </a:solidFill>
            </a:endParaRPr>
          </a:p>
          <a:p>
            <a:pPr marL="457200" indent="-457200" algn="l" eaLnBrk="1" fontAlgn="auto" hangingPunct="1">
              <a:spcAft>
                <a:spcPts val="0"/>
              </a:spcAft>
              <a:buFont typeface="+mj-lt"/>
              <a:buAutoNum type="arabicPeriod"/>
              <a:defRPr/>
            </a:pPr>
            <a:r>
              <a:rPr lang="en-US" sz="2000" b="1" dirty="0">
                <a:solidFill>
                  <a:schemeClr val="tx2">
                    <a:lumMod val="75000"/>
                  </a:schemeClr>
                </a:solidFill>
              </a:rPr>
              <a:t>Promotion of digitization through Internet businesses</a:t>
            </a:r>
          </a:p>
          <a:p>
            <a:pPr marL="457200" indent="-457200" algn="l" eaLnBrk="1" fontAlgn="auto" hangingPunct="1">
              <a:spcAft>
                <a:spcPts val="0"/>
              </a:spcAft>
              <a:buFont typeface="+mj-lt"/>
              <a:buAutoNum type="arabicPeriod"/>
              <a:defRPr/>
            </a:pPr>
            <a:endParaRPr lang="en-US" altLang="ja-JP" sz="2000" b="1" dirty="0">
              <a:solidFill>
                <a:schemeClr val="tx2">
                  <a:lumMod val="75000"/>
                </a:schemeClr>
              </a:solidFill>
            </a:endParaRPr>
          </a:p>
          <a:p>
            <a:pPr marL="457200" indent="-457200" algn="l" eaLnBrk="1" fontAlgn="auto" hangingPunct="1">
              <a:spcAft>
                <a:spcPts val="0"/>
              </a:spcAft>
              <a:buFont typeface="+mj-lt"/>
              <a:buAutoNum type="arabicPeriod"/>
              <a:defRPr/>
            </a:pPr>
            <a:r>
              <a:rPr lang="en-US" sz="2000" b="1" dirty="0">
                <a:solidFill>
                  <a:schemeClr val="tx2">
                    <a:lumMod val="75000"/>
                  </a:schemeClr>
                </a:solidFill>
              </a:rPr>
              <a:t>Promote internal human resources regardless of age, gender, educational background, or nationality.</a:t>
            </a:r>
          </a:p>
          <a:p>
            <a:pPr algn="l" eaLnBrk="1" fontAlgn="auto" hangingPunct="1">
              <a:spcAft>
                <a:spcPts val="0"/>
              </a:spcAft>
              <a:defRPr/>
            </a:pPr>
            <a:endParaRPr lang="ja-JP" altLang="en-US" sz="2000" dirty="0"/>
          </a:p>
        </p:txBody>
      </p:sp>
      <p:cxnSp>
        <p:nvCxnSpPr>
          <p:cNvPr id="5" name="Straight Connector 4">
            <a:extLst>
              <a:ext uri="{FF2B5EF4-FFF2-40B4-BE49-F238E27FC236}">
                <a16:creationId xmlns:a16="http://schemas.microsoft.com/office/drawing/2014/main" id="{E7809A58-4C69-4B08-AF80-045865E56E98}"/>
              </a:ext>
            </a:extLst>
          </p:cNvPr>
          <p:cNvCxnSpPr/>
          <p:nvPr/>
        </p:nvCxnSpPr>
        <p:spPr>
          <a:xfrm>
            <a:off x="755576" y="764704"/>
            <a:ext cx="7560840" cy="0"/>
          </a:xfrm>
          <a:prstGeom prst="line">
            <a:avLst/>
          </a:prstGeom>
          <a:ln>
            <a:solidFill>
              <a:schemeClr val="accent1"/>
            </a:solidFill>
            <a:headEnd type="none" w="lg" len="lg"/>
            <a:tailEnd type="arrow"/>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5C5DCD6-3140-48FB-B0EE-38CC7BD73FDD}"/>
              </a:ext>
            </a:extLst>
          </p:cNvPr>
          <p:cNvSpPr txBox="1"/>
          <p:nvPr/>
        </p:nvSpPr>
        <p:spPr>
          <a:xfrm>
            <a:off x="755576" y="332656"/>
            <a:ext cx="5328703" cy="461665"/>
          </a:xfrm>
          <a:prstGeom prst="rect">
            <a:avLst/>
          </a:prstGeom>
          <a:noFill/>
        </p:spPr>
        <p:txBody>
          <a:bodyPr wrap="none" rtlCol="0">
            <a:spAutoFit/>
          </a:bodyPr>
          <a:lstStyle/>
          <a:p>
            <a:r>
              <a:rPr lang="en-US" sz="2400" b="1" dirty="0">
                <a:solidFill>
                  <a:srgbClr val="0070C0"/>
                </a:solidFill>
                <a:cs typeface="Arial" panose="020B0604020202020204" pitchFamily="34" charset="0"/>
              </a:rPr>
              <a:t>MarkLines SDG and ESG Initiatives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スライド番号プレースホルダ 2"/>
          <p:cNvSpPr>
            <a:spLocks noGrp="1"/>
          </p:cNvSpPr>
          <p:nvPr>
            <p:ph type="sldNum" sz="quarter" idx="10"/>
          </p:nvPr>
        </p:nvSpPr>
        <p:spPr bwMode="auto">
          <a:ln>
            <a:round/>
            <a:headEnd/>
            <a:tailEnd/>
          </a:ln>
        </p:spPr>
        <p:txBody>
          <a:bodyPr vert="horz" lIns="91440" tIns="45720" rIns="91440" bIns="45720" numCol="1" anchorCtr="0" compatLnSpc="1">
            <a:prstTxWarp prst="textNoShape">
              <a:avLst/>
            </a:prstTxWarp>
          </a:bodyPr>
          <a:lstStyle/>
          <a:p>
            <a:pPr fontAlgn="base">
              <a:spcBef>
                <a:spcPct val="0"/>
              </a:spcBef>
              <a:spcAft>
                <a:spcPct val="0"/>
              </a:spcAft>
              <a:defRPr/>
            </a:pPr>
            <a:fld id="{E05AFE35-1150-4F28-BC5C-DF1F236533A6}" type="slidenum">
              <a:rPr lang="ja-JP" altLang="en-US" smtClean="0"/>
              <a:pPr fontAlgn="base">
                <a:spcBef>
                  <a:spcPct val="0"/>
                </a:spcBef>
                <a:spcAft>
                  <a:spcPct val="0"/>
                </a:spcAft>
                <a:defRPr/>
              </a:pPr>
              <a:t>4</a:t>
            </a:fld>
            <a:endParaRPr lang="ja-JP" altLang="en-US"/>
          </a:p>
        </p:txBody>
      </p:sp>
      <p:sp>
        <p:nvSpPr>
          <p:cNvPr id="6" name="正方形/長方形 33">
            <a:extLst>
              <a:ext uri="{FF2B5EF4-FFF2-40B4-BE49-F238E27FC236}">
                <a16:creationId xmlns:a16="http://schemas.microsoft.com/office/drawing/2014/main" id="{AE4E494D-55A1-4CCD-98C1-4B1B517A8141}"/>
              </a:ext>
            </a:extLst>
          </p:cNvPr>
          <p:cNvSpPr/>
          <p:nvPr/>
        </p:nvSpPr>
        <p:spPr>
          <a:xfrm>
            <a:off x="1187624" y="1268760"/>
            <a:ext cx="6912768" cy="42485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indent="-900000" algn="ctr">
              <a:spcAft>
                <a:spcPts val="2400"/>
              </a:spcAft>
              <a:buClr>
                <a:srgbClr val="0070C0"/>
              </a:buClr>
              <a:buFont typeface="+mj-lt"/>
              <a:buAutoNum type="romanUcPeriod"/>
            </a:pPr>
            <a:r>
              <a:rPr kumimoji="1" lang="en-US" sz="3600" b="1" dirty="0">
                <a:solidFill>
                  <a:srgbClr val="0070C0"/>
                </a:solidFill>
                <a:latin typeface="Arial" panose="020B0604020202020204" pitchFamily="34" charset="0"/>
                <a:ea typeface="メイリオ" pitchFamily="50" charset="-128"/>
                <a:cs typeface="Arial" panose="020B0604020202020204" pitchFamily="34" charset="0"/>
              </a:rPr>
              <a:t>Summary of FY ended December 31, 2020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 y="3068960"/>
            <a:ext cx="9144000" cy="576263"/>
          </a:xfrm>
        </p:spPr>
        <p:txBody>
          <a:bodyPr rtlCol="0"/>
          <a:lstStyle/>
          <a:p>
            <a:pPr eaLnBrk="1" fontAlgn="auto" hangingPunct="1">
              <a:spcAft>
                <a:spcPts val="0"/>
              </a:spcAft>
              <a:defRPr/>
            </a:pPr>
            <a:r>
              <a:rPr lang="en-US" sz="3600" dirty="0">
                <a:latin typeface="Arial" panose="020B0604020202020204" pitchFamily="34" charset="0"/>
                <a:cs typeface="Arial" panose="020B0604020202020204" pitchFamily="34" charset="0"/>
              </a:rPr>
              <a:t>Thank you very much for your attention.</a:t>
            </a:r>
          </a:p>
        </p:txBody>
      </p:sp>
    </p:spTree>
    <p:extLst>
      <p:ext uri="{BB962C8B-B14F-4D97-AF65-F5344CB8AC3E}">
        <p14:creationId xmlns:p14="http://schemas.microsoft.com/office/powerpoint/2010/main" val="336583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5</a:t>
            </a:fld>
            <a:endParaRPr lang="ja-JP" altLang="en-US"/>
          </a:p>
        </p:txBody>
      </p:sp>
      <p:sp>
        <p:nvSpPr>
          <p:cNvPr id="11" name="テキスト プレースホルダ 3"/>
          <p:cNvSpPr>
            <a:spLocks noGrp="1"/>
          </p:cNvSpPr>
          <p:nvPr>
            <p:ph type="body" sz="quarter" idx="14"/>
          </p:nvPr>
        </p:nvSpPr>
        <p:spPr>
          <a:xfrm>
            <a:off x="765157" y="1151178"/>
            <a:ext cx="7671790" cy="438844"/>
          </a:xfrm>
        </p:spPr>
        <p:txBody>
          <a:bodyPr anchor="t"/>
          <a:lstStyle/>
          <a:p>
            <a:pPr marL="360000" indent="-360000">
              <a:spcAft>
                <a:spcPts val="600"/>
              </a:spcAft>
              <a:buFont typeface="+mj-ea"/>
              <a:buAutoNum type="circleNumDbPlain"/>
            </a:pPr>
            <a:r>
              <a:rPr lang="en-US" sz="2000">
                <a:solidFill>
                  <a:schemeClr val="tx1"/>
                </a:solidFill>
              </a:rPr>
              <a:t>New coronavirus pandemic</a:t>
            </a:r>
          </a:p>
        </p:txBody>
      </p:sp>
      <p:sp>
        <p:nvSpPr>
          <p:cNvPr id="17" name="コンテンツ プレースホルダー 37"/>
          <p:cNvSpPr txBox="1">
            <a:spLocks/>
          </p:cNvSpPr>
          <p:nvPr/>
        </p:nvSpPr>
        <p:spPr bwMode="auto">
          <a:xfrm>
            <a:off x="444659" y="767862"/>
            <a:ext cx="8099350" cy="46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457200" marR="0" lvl="0" indent="-457200" defTabSz="180975" rtl="0" eaLnBrk="1" fontAlgn="auto" latinLnBrk="0" hangingPunct="1">
              <a:lnSpc>
                <a:spcPct val="100000"/>
              </a:lnSpc>
              <a:spcBef>
                <a:spcPts val="0"/>
              </a:spcBef>
              <a:spcAft>
                <a:spcPts val="600"/>
              </a:spcAft>
              <a:buClr>
                <a:srgbClr val="0070C0"/>
              </a:buClr>
              <a:buSzTx/>
              <a:buFont typeface="+mj-lt"/>
              <a:buAutoNum type="arabicPeriod"/>
              <a:tabLst/>
              <a:defRPr/>
            </a:pPr>
            <a:r>
              <a:rPr kumimoji="1" lang="en-US" sz="2400" b="1" i="0" u="none" strike="noStrike" cap="none" normalizeH="0" baseline="0" noProof="0">
                <a:ln>
                  <a:noFill/>
                </a:ln>
                <a:solidFill>
                  <a:schemeClr val="tx1"/>
                </a:solidFill>
                <a:uLnTx/>
                <a:uFillTx/>
                <a:latin typeface="メイリオ" panose="020B0604030504040204" pitchFamily="50" charset="-128"/>
                <a:ea typeface="メイリオ" panose="020B0604030504040204" pitchFamily="50" charset="-128"/>
                <a:cs typeface="メイリオ" pitchFamily="50" charset="-128"/>
              </a:rPr>
              <a:t>Rapidly changing business environment</a:t>
            </a:r>
          </a:p>
        </p:txBody>
      </p:sp>
      <p:cxnSp>
        <p:nvCxnSpPr>
          <p:cNvPr id="7" name="直線コネクタ 6"/>
          <p:cNvCxnSpPr/>
          <p:nvPr/>
        </p:nvCxnSpPr>
        <p:spPr>
          <a:xfrm>
            <a:off x="444658" y="6196328"/>
            <a:ext cx="8280000" cy="0"/>
          </a:xfrm>
          <a:prstGeom prst="line">
            <a:avLst/>
          </a:prstGeom>
          <a:ln w="9525">
            <a:solidFill>
              <a:srgbClr val="0070C0"/>
            </a:solidFill>
            <a:roun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3" name="楕円 22"/>
          <p:cNvSpPr/>
          <p:nvPr/>
        </p:nvSpPr>
        <p:spPr>
          <a:xfrm>
            <a:off x="2879840" y="5154587"/>
            <a:ext cx="252000" cy="252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4" name="楕円 23"/>
          <p:cNvSpPr/>
          <p:nvPr/>
        </p:nvSpPr>
        <p:spPr>
          <a:xfrm>
            <a:off x="3525275" y="4995031"/>
            <a:ext cx="252000" cy="252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5" name="楕円 24"/>
          <p:cNvSpPr/>
          <p:nvPr/>
        </p:nvSpPr>
        <p:spPr>
          <a:xfrm>
            <a:off x="6552248" y="4097564"/>
            <a:ext cx="252000" cy="252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2" name="テキスト プレースホルダ 3"/>
          <p:cNvSpPr>
            <a:spLocks noGrp="1"/>
          </p:cNvSpPr>
          <p:nvPr>
            <p:ph type="body" sz="quarter" idx="14"/>
          </p:nvPr>
        </p:nvSpPr>
        <p:spPr>
          <a:xfrm>
            <a:off x="707053" y="3581341"/>
            <a:ext cx="8017605" cy="2508779"/>
          </a:xfrm>
          <a:solidFill>
            <a:schemeClr val="accent6">
              <a:lumMod val="20000"/>
              <a:lumOff val="80000"/>
            </a:schemeClr>
          </a:solidFill>
        </p:spPr>
        <p:txBody>
          <a:bodyPr anchor="ctr"/>
          <a:lstStyle/>
          <a:p>
            <a:pPr marL="897750" indent="-285750">
              <a:spcAft>
                <a:spcPts val="1200"/>
              </a:spcAft>
              <a:buClr>
                <a:schemeClr val="accent6">
                  <a:lumMod val="75000"/>
                </a:schemeClr>
              </a:buClr>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The way people connect with each other in the business world has changed, and one-on-one online sales has become more popular than face-to-face sales. In addition, MarkLines has been able to develop more efficient sales activities, such as the introduction of one-on-one format briefing sessions.</a:t>
            </a:r>
          </a:p>
          <a:p>
            <a:pPr marL="897750" indent="-285750">
              <a:spcAft>
                <a:spcPts val="1200"/>
              </a:spcAft>
              <a:buClr>
                <a:schemeClr val="accent6">
                  <a:lumMod val="75000"/>
                </a:schemeClr>
              </a:buClr>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With the cancellation of exhibitions held at venues such as event booths, attention turned to our </a:t>
            </a:r>
            <a:r>
              <a:rPr lang="en-US" sz="1600" b="0" i="1" dirty="0">
                <a:ln w="9525">
                  <a:noFill/>
                  <a:round/>
                  <a:headEnd/>
                  <a:tailEnd/>
                </a:ln>
                <a:solidFill>
                  <a:srgbClr val="D33E0A"/>
                </a:solidFill>
                <a:latin typeface="Arial" panose="020B0604020202020204" pitchFamily="34" charset="0"/>
                <a:cs typeface="Arial" panose="020B0604020202020204" pitchFamily="34" charset="0"/>
              </a:rPr>
              <a:t>LINES </a:t>
            </a:r>
            <a:r>
              <a:rPr lang="en-US" sz="1600" b="0" dirty="0">
                <a:solidFill>
                  <a:schemeClr val="tx1"/>
                </a:solidFill>
                <a:latin typeface="Arial" panose="020B0604020202020204" pitchFamily="34" charset="0"/>
                <a:cs typeface="Arial" panose="020B0604020202020204" pitchFamily="34" charset="0"/>
              </a:rPr>
              <a:t> service, which can be used to promote online.</a:t>
            </a:r>
          </a:p>
          <a:p>
            <a:pPr marL="897750" indent="-285750">
              <a:spcAft>
                <a:spcPts val="1200"/>
              </a:spcAft>
              <a:buClr>
                <a:schemeClr val="accent6">
                  <a:lumMod val="75000"/>
                </a:schemeClr>
              </a:buClr>
              <a:buFont typeface="Arial" panose="020B0604020202020204" pitchFamily="34" charset="0"/>
              <a:buChar char="•"/>
            </a:pPr>
            <a:r>
              <a:rPr kumimoji="1" lang="en-US" sz="1600" b="0" dirty="0">
                <a:solidFill>
                  <a:schemeClr val="tx1"/>
                </a:solidFill>
                <a:latin typeface="Arial" panose="020B0604020202020204" pitchFamily="34" charset="0"/>
                <a:cs typeface="Arial" panose="020B0604020202020204" pitchFamily="34" charset="0"/>
              </a:rPr>
              <a:t>Changes in work styles have led to the widespread use of remote work, which in turn has led to the digitization of business operations, including the digitization of invoices.</a:t>
            </a:r>
          </a:p>
        </p:txBody>
      </p:sp>
      <p:sp>
        <p:nvSpPr>
          <p:cNvPr id="33" name="テキスト プレースホルダ 3"/>
          <p:cNvSpPr>
            <a:spLocks noGrp="1"/>
          </p:cNvSpPr>
          <p:nvPr>
            <p:ph type="body" sz="quarter" idx="14"/>
          </p:nvPr>
        </p:nvSpPr>
        <p:spPr>
          <a:xfrm>
            <a:off x="707053" y="1582049"/>
            <a:ext cx="8017605" cy="1959535"/>
          </a:xfrm>
          <a:solidFill>
            <a:schemeClr val="accent1">
              <a:lumMod val="20000"/>
              <a:lumOff val="80000"/>
            </a:schemeClr>
          </a:solidFill>
          <a:ln w="25400" cmpd="sng">
            <a:noFill/>
          </a:ln>
        </p:spPr>
        <p:txBody>
          <a:bodyPr anchor="ctr"/>
          <a:lstStyle/>
          <a:p>
            <a:pPr marL="828000" indent="-216000">
              <a:spcBef>
                <a:spcPts val="600"/>
              </a:spcBef>
              <a:spcAft>
                <a:spcPts val="1200"/>
              </a:spcAft>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In the first half of 2020, when the first wave of the COVID-19 pandemic hit, OEMs and auto parts suppliers moved to cut their budgets due to the deteriorating performance of the automotive industry, resulting in order cancellations for the Information Platform and other MarkLines businesses.</a:t>
            </a:r>
          </a:p>
          <a:p>
            <a:pPr marL="828000" indent="-216000">
              <a:spcBef>
                <a:spcPts val="600"/>
              </a:spcBef>
              <a:spcAft>
                <a:spcPts val="1200"/>
              </a:spcAft>
              <a:buFont typeface="Arial" panose="020B0604020202020204" pitchFamily="34" charset="0"/>
              <a:buChar char="•"/>
            </a:pPr>
            <a:r>
              <a:rPr kumimoji="1" lang="en-US" sz="1600" b="0" dirty="0">
                <a:solidFill>
                  <a:schemeClr val="tx1"/>
                </a:solidFill>
                <a:latin typeface="Arial" panose="020B0604020202020204" pitchFamily="34" charset="0"/>
                <a:cs typeface="Arial" panose="020B0604020202020204" pitchFamily="34" charset="0"/>
              </a:rPr>
              <a:t>Lockdowns around the world</a:t>
            </a:r>
            <a:r>
              <a:rPr lang="en-US" sz="1600" b="0" dirty="0">
                <a:solidFill>
                  <a:schemeClr val="tx1"/>
                </a:solidFill>
                <a:latin typeface="Arial" panose="020B0604020202020204" pitchFamily="34" charset="0"/>
                <a:cs typeface="Arial" panose="020B0604020202020204" pitchFamily="34" charset="0"/>
              </a:rPr>
              <a:t> necessitated </a:t>
            </a:r>
            <a:r>
              <a:rPr kumimoji="1" lang="en-US" sz="1600" b="0" dirty="0">
                <a:solidFill>
                  <a:schemeClr val="tx1"/>
                </a:solidFill>
                <a:latin typeface="Arial" panose="020B0604020202020204" pitchFamily="34" charset="0"/>
                <a:cs typeface="Arial" panose="020B0604020202020204" pitchFamily="34" charset="0"/>
              </a:rPr>
              <a:t>widespread telecommuting</a:t>
            </a:r>
            <a:r>
              <a:rPr lang="en-US" sz="1600" b="0" dirty="0">
                <a:solidFill>
                  <a:schemeClr val="tx1"/>
                </a:solidFill>
                <a:latin typeface="Arial" panose="020B0604020202020204" pitchFamily="34" charset="0"/>
                <a:cs typeface="Arial" panose="020B0604020202020204" pitchFamily="34" charset="0"/>
              </a:rPr>
              <a:t>, resulting in slow approval processes and causing delays in the </a:t>
            </a:r>
            <a:r>
              <a:rPr kumimoji="1" lang="en-US" sz="1600" b="0" dirty="0">
                <a:solidFill>
                  <a:schemeClr val="tx1"/>
                </a:solidFill>
                <a:latin typeface="Arial" panose="020B0604020202020204" pitchFamily="34" charset="0"/>
                <a:cs typeface="Arial" panose="020B0604020202020204" pitchFamily="34" charset="0"/>
              </a:rPr>
              <a:t>timing of new orders</a:t>
            </a:r>
            <a:r>
              <a:rPr lang="en-US" sz="1600" b="0" dirty="0">
                <a:solidFill>
                  <a:schemeClr val="tx1"/>
                </a:solidFill>
                <a:latin typeface="Arial" panose="020B0604020202020204" pitchFamily="34" charset="0"/>
                <a:cs typeface="Arial" panose="020B0604020202020204" pitchFamily="34" charset="0"/>
              </a:rPr>
              <a:t>.</a:t>
            </a:r>
          </a:p>
        </p:txBody>
      </p:sp>
      <p:sp>
        <p:nvSpPr>
          <p:cNvPr id="35" name="テキスト プレースホルダ 3"/>
          <p:cNvSpPr>
            <a:spLocks noGrp="1"/>
          </p:cNvSpPr>
          <p:nvPr>
            <p:ph type="body" sz="quarter" idx="14"/>
          </p:nvPr>
        </p:nvSpPr>
        <p:spPr>
          <a:xfrm rot="10800000">
            <a:off x="765156" y="1628380"/>
            <a:ext cx="494476" cy="1913204"/>
          </a:xfrm>
          <a:solidFill>
            <a:srgbClr val="0070C0"/>
          </a:solidFill>
        </p:spPr>
        <p:txBody>
          <a:bodyPr vert="eaVert" anchor="ctr" anchorCtr="0"/>
          <a:lstStyle/>
          <a:p>
            <a:pPr marL="0" indent="0" algn="r">
              <a:spcAft>
                <a:spcPts val="1200"/>
              </a:spcAft>
              <a:buNone/>
            </a:pPr>
            <a:r>
              <a:rPr lang="en-US" sz="1800" b="0" dirty="0">
                <a:solidFill>
                  <a:schemeClr val="bg1"/>
                </a:solidFill>
              </a:rPr>
              <a:t>Negative factors</a:t>
            </a:r>
          </a:p>
        </p:txBody>
      </p:sp>
      <p:sp>
        <p:nvSpPr>
          <p:cNvPr id="37" name="テキスト プレースホルダ 3"/>
          <p:cNvSpPr>
            <a:spLocks noGrp="1"/>
          </p:cNvSpPr>
          <p:nvPr>
            <p:ph type="body" sz="quarter" idx="14"/>
          </p:nvPr>
        </p:nvSpPr>
        <p:spPr>
          <a:xfrm rot="10800000">
            <a:off x="765157" y="3825256"/>
            <a:ext cx="494476" cy="1908000"/>
          </a:xfrm>
          <a:solidFill>
            <a:schemeClr val="accent6">
              <a:lumMod val="75000"/>
            </a:schemeClr>
          </a:solidFill>
        </p:spPr>
        <p:txBody>
          <a:bodyPr vert="eaVert" anchor="ctr"/>
          <a:lstStyle/>
          <a:p>
            <a:pPr marL="0" indent="0" algn="r">
              <a:spcAft>
                <a:spcPts val="1200"/>
              </a:spcAft>
              <a:buNone/>
            </a:pPr>
            <a:r>
              <a:rPr lang="en-US" sz="1800" b="0" dirty="0">
                <a:solidFill>
                  <a:schemeClr val="bg1"/>
                </a:solidFill>
              </a:rPr>
              <a:t>Positive factors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6</a:t>
            </a:fld>
            <a:endParaRPr lang="ja-JP" altLang="en-US"/>
          </a:p>
        </p:txBody>
      </p:sp>
      <p:sp>
        <p:nvSpPr>
          <p:cNvPr id="11" name="テキスト プレースホルダ 3"/>
          <p:cNvSpPr>
            <a:spLocks noGrp="1"/>
          </p:cNvSpPr>
          <p:nvPr>
            <p:ph type="body" sz="quarter" idx="14"/>
          </p:nvPr>
        </p:nvSpPr>
        <p:spPr>
          <a:xfrm>
            <a:off x="747263" y="861025"/>
            <a:ext cx="7671790" cy="438844"/>
          </a:xfrm>
        </p:spPr>
        <p:txBody>
          <a:bodyPr anchor="t"/>
          <a:lstStyle/>
          <a:p>
            <a:pPr marL="360000" indent="-360000">
              <a:spcAft>
                <a:spcPts val="600"/>
              </a:spcAft>
              <a:buFont typeface="+mj-ea"/>
              <a:buAutoNum type="circleNumDbPlain" startAt="2"/>
            </a:pPr>
            <a:r>
              <a:rPr lang="en-US" sz="2000">
                <a:solidFill>
                  <a:schemeClr val="tx1"/>
                </a:solidFill>
              </a:rPr>
              <a:t>Rapidly advancing electrification</a:t>
            </a:r>
          </a:p>
        </p:txBody>
      </p:sp>
      <p:cxnSp>
        <p:nvCxnSpPr>
          <p:cNvPr id="7" name="直線コネクタ 6"/>
          <p:cNvCxnSpPr/>
          <p:nvPr/>
        </p:nvCxnSpPr>
        <p:spPr>
          <a:xfrm>
            <a:off x="444658" y="6196328"/>
            <a:ext cx="8280000" cy="0"/>
          </a:xfrm>
          <a:prstGeom prst="line">
            <a:avLst/>
          </a:prstGeom>
          <a:ln w="9525">
            <a:solidFill>
              <a:srgbClr val="0070C0"/>
            </a:solidFill>
            <a:roun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2" name="テキスト プレースホルダ 3"/>
          <p:cNvSpPr>
            <a:spLocks noGrp="1"/>
          </p:cNvSpPr>
          <p:nvPr>
            <p:ph type="body" sz="quarter" idx="14"/>
          </p:nvPr>
        </p:nvSpPr>
        <p:spPr>
          <a:xfrm>
            <a:off x="879299" y="1534527"/>
            <a:ext cx="7757624" cy="1318409"/>
          </a:xfrm>
          <a:noFill/>
        </p:spPr>
        <p:txBody>
          <a:bodyPr anchor="ctr"/>
          <a:lstStyle/>
          <a:p>
            <a:pPr marL="108000" indent="0">
              <a:spcAft>
                <a:spcPts val="1200"/>
              </a:spcAft>
              <a:buClr>
                <a:schemeClr val="accent6">
                  <a:lumMod val="75000"/>
                </a:schemeClr>
              </a:buClr>
              <a:buNone/>
            </a:pPr>
            <a:r>
              <a:rPr lang="en-US" sz="1600" b="0" dirty="0">
                <a:solidFill>
                  <a:schemeClr val="tx1"/>
                </a:solidFill>
              </a:rPr>
              <a:t>The trend toward electrification is accelerating in the automotive industry, with the rise of Tesla and other EV manufacturers against the backdrop of more stringent environmental regulations around the world. As a result, there is growing interest in the Information Platform and content that MarkLines provides, such as EV sales figures and model change data. In addition, the number of projects related to electrification increased in our Consulting and Benchmarking related businesses.</a:t>
            </a:r>
          </a:p>
        </p:txBody>
      </p:sp>
      <p:pic>
        <p:nvPicPr>
          <p:cNvPr id="1026" name="Picture 2" descr="https://www.marklines.com/statics/teardown/img/tesla_model_y_im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317" b="-2317"/>
          <a:stretch/>
        </p:blipFill>
        <p:spPr bwMode="auto">
          <a:xfrm>
            <a:off x="877455" y="3267421"/>
            <a:ext cx="38100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marklines.com/statics/report/img/ja/rep1786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880" y="3267421"/>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11E88CEA-1BBF-4B73-9727-0D397AFA7D42}"/>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376661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7</a:t>
            </a:fld>
            <a:endParaRPr lang="ja-JP" altLang="en-US"/>
          </a:p>
        </p:txBody>
      </p:sp>
      <p:cxnSp>
        <p:nvCxnSpPr>
          <p:cNvPr id="7" name="直線コネクタ 6"/>
          <p:cNvCxnSpPr/>
          <p:nvPr/>
        </p:nvCxnSpPr>
        <p:spPr>
          <a:xfrm>
            <a:off x="444658" y="6196328"/>
            <a:ext cx="8280000" cy="0"/>
          </a:xfrm>
          <a:prstGeom prst="line">
            <a:avLst/>
          </a:prstGeom>
          <a:ln w="9525">
            <a:solidFill>
              <a:srgbClr val="0070C0"/>
            </a:solidFill>
            <a:roun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 name="テキスト プレースホルダ 3"/>
          <p:cNvSpPr>
            <a:spLocks noGrp="1"/>
          </p:cNvSpPr>
          <p:nvPr>
            <p:ph type="body" sz="quarter" idx="14"/>
          </p:nvPr>
        </p:nvSpPr>
        <p:spPr>
          <a:xfrm>
            <a:off x="888470" y="3756049"/>
            <a:ext cx="6779873" cy="315481"/>
          </a:xfrm>
        </p:spPr>
        <p:txBody>
          <a:bodyPr anchor="t"/>
          <a:lstStyle/>
          <a:p>
            <a:pPr marL="216000" indent="-216000">
              <a:spcAft>
                <a:spcPts val="600"/>
              </a:spcAft>
              <a:buFont typeface="Arial" panose="020B0604020202020204" pitchFamily="34" charset="0"/>
              <a:buChar char="•"/>
            </a:pPr>
            <a:r>
              <a:rPr lang="en-US" sz="1700" dirty="0">
                <a:solidFill>
                  <a:schemeClr val="tx1"/>
                </a:solidFill>
              </a:rPr>
              <a:t>Businesses other than the Information Platform</a:t>
            </a:r>
          </a:p>
        </p:txBody>
      </p:sp>
      <p:graphicFrame>
        <p:nvGraphicFramePr>
          <p:cNvPr id="11" name="グラフ 10"/>
          <p:cNvGraphicFramePr>
            <a:graphicFrameLocks/>
          </p:cNvGraphicFramePr>
          <p:nvPr>
            <p:extLst>
              <p:ext uri="{D42A27DB-BD31-4B8C-83A1-F6EECF244321}">
                <p14:modId xmlns:p14="http://schemas.microsoft.com/office/powerpoint/2010/main" val="3471981943"/>
              </p:ext>
            </p:extLst>
          </p:nvPr>
        </p:nvGraphicFramePr>
        <p:xfrm>
          <a:off x="793604" y="4581328"/>
          <a:ext cx="8100000" cy="180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矢印コネクタ 4"/>
          <p:cNvCxnSpPr/>
          <p:nvPr/>
        </p:nvCxnSpPr>
        <p:spPr>
          <a:xfrm flipV="1">
            <a:off x="1691680" y="5176582"/>
            <a:ext cx="6552728" cy="639759"/>
          </a:xfrm>
          <a:prstGeom prst="straightConnector1">
            <a:avLst/>
          </a:prstGeom>
          <a:ln w="34925">
            <a:solidFill>
              <a:srgbClr val="0070C0"/>
            </a:solidFill>
            <a:prstDash val="sysDot"/>
            <a:round/>
            <a:headEnd type="none" w="lg" len="lg"/>
            <a:tailEnd type="arrow" w="lg" len="med"/>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1807950" y="5755583"/>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3" name="楕円 12"/>
          <p:cNvSpPr/>
          <p:nvPr/>
        </p:nvSpPr>
        <p:spPr>
          <a:xfrm>
            <a:off x="3641469" y="5597508"/>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4" name="楕円 13"/>
          <p:cNvSpPr/>
          <p:nvPr/>
        </p:nvSpPr>
        <p:spPr>
          <a:xfrm>
            <a:off x="5463799" y="5390966"/>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6" name="楕円 15"/>
          <p:cNvSpPr/>
          <p:nvPr/>
        </p:nvSpPr>
        <p:spPr>
          <a:xfrm>
            <a:off x="7263930" y="5176582"/>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8" name="テキスト プレースホルダ 3"/>
          <p:cNvSpPr>
            <a:spLocks noGrp="1"/>
          </p:cNvSpPr>
          <p:nvPr>
            <p:ph type="body" sz="quarter" idx="14"/>
          </p:nvPr>
        </p:nvSpPr>
        <p:spPr>
          <a:xfrm>
            <a:off x="1115616" y="4029323"/>
            <a:ext cx="7380000" cy="533063"/>
          </a:xfrm>
        </p:spPr>
        <p:txBody>
          <a:bodyPr anchor="t"/>
          <a:lstStyle/>
          <a:p>
            <a:pPr marL="0" indent="0">
              <a:spcAft>
                <a:spcPts val="600"/>
              </a:spcAft>
              <a:buNone/>
            </a:pPr>
            <a:r>
              <a:rPr lang="en-US" sz="1500" b="0" dirty="0">
                <a:solidFill>
                  <a:schemeClr val="tx1"/>
                </a:solidFill>
              </a:rPr>
              <a:t>Changes in the business environment had a positive impact on some services, but overall Q2 sales were down from the previous quarter due to the impact of the first wave of the COVID-19 pandemic.</a:t>
            </a:r>
          </a:p>
        </p:txBody>
      </p:sp>
      <p:sp>
        <p:nvSpPr>
          <p:cNvPr id="28" name="楕円 27"/>
          <p:cNvSpPr/>
          <p:nvPr/>
        </p:nvSpPr>
        <p:spPr>
          <a:xfrm>
            <a:off x="7237472" y="5284582"/>
            <a:ext cx="180000" cy="216000"/>
          </a:xfrm>
          <a:prstGeom prst="ellipse">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 name="正方形/長方形 2"/>
          <p:cNvSpPr/>
          <p:nvPr/>
        </p:nvSpPr>
        <p:spPr>
          <a:xfrm>
            <a:off x="976112" y="4797152"/>
            <a:ext cx="795958" cy="37722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700" dirty="0">
                <a:ln w="9525">
                  <a:noFill/>
                  <a:round/>
                  <a:headEnd/>
                  <a:tailEnd/>
                </a:ln>
                <a:solidFill>
                  <a:schemeClr val="tx1"/>
                </a:solidFill>
                <a:latin typeface="メイリオ" panose="020B0604030504040204" pitchFamily="50" charset="-128"/>
                <a:ea typeface="メイリオ" panose="020B0604030504040204" pitchFamily="50" charset="-128"/>
              </a:rPr>
              <a:t>JPY Millions</a:t>
            </a:r>
          </a:p>
        </p:txBody>
      </p:sp>
      <p:sp>
        <p:nvSpPr>
          <p:cNvPr id="17" name="テキスト プレースホルダ 3"/>
          <p:cNvSpPr>
            <a:spLocks noGrp="1"/>
          </p:cNvSpPr>
          <p:nvPr>
            <p:ph type="body" sz="quarter" idx="14"/>
          </p:nvPr>
        </p:nvSpPr>
        <p:spPr>
          <a:xfrm>
            <a:off x="784844" y="757908"/>
            <a:ext cx="7671790" cy="438844"/>
          </a:xfrm>
        </p:spPr>
        <p:txBody>
          <a:bodyPr anchor="t"/>
          <a:lstStyle/>
          <a:p>
            <a:pPr marL="360000" indent="-360000">
              <a:lnSpc>
                <a:spcPts val="2000"/>
              </a:lnSpc>
              <a:spcAft>
                <a:spcPts val="600"/>
              </a:spcAft>
              <a:buFont typeface="+mj-ea"/>
              <a:buAutoNum type="circleNumDbPlain" startAt="3"/>
            </a:pPr>
            <a:r>
              <a:rPr lang="en-US" sz="2000" dirty="0">
                <a:solidFill>
                  <a:schemeClr val="tx1"/>
                </a:solidFill>
                <a:latin typeface="Arial" panose="020B0604020202020204" pitchFamily="34" charset="0"/>
                <a:cs typeface="Arial" panose="020B0604020202020204" pitchFamily="34" charset="0"/>
              </a:rPr>
              <a:t>Impact of changes in the business environment on our business performance</a:t>
            </a:r>
          </a:p>
        </p:txBody>
      </p:sp>
      <p:sp>
        <p:nvSpPr>
          <p:cNvPr id="19" name="テキスト プレースホルダ 3"/>
          <p:cNvSpPr>
            <a:spLocks noGrp="1"/>
          </p:cNvSpPr>
          <p:nvPr>
            <p:ph type="body" sz="quarter" idx="14"/>
          </p:nvPr>
        </p:nvSpPr>
        <p:spPr>
          <a:xfrm>
            <a:off x="888471" y="1323873"/>
            <a:ext cx="4600128" cy="304927"/>
          </a:xfrm>
        </p:spPr>
        <p:txBody>
          <a:bodyPr anchor="t"/>
          <a:lstStyle/>
          <a:p>
            <a:pPr marL="216000" indent="-216000">
              <a:spcAft>
                <a:spcPts val="600"/>
              </a:spcAft>
              <a:buFont typeface="Arial" panose="020B0604020202020204" pitchFamily="34" charset="0"/>
              <a:buChar char="•"/>
            </a:pPr>
            <a:r>
              <a:rPr lang="en-US" sz="1700" dirty="0">
                <a:solidFill>
                  <a:schemeClr val="tx1"/>
                </a:solidFill>
              </a:rPr>
              <a:t>Information Platform business</a:t>
            </a:r>
          </a:p>
        </p:txBody>
      </p:sp>
      <p:graphicFrame>
        <p:nvGraphicFramePr>
          <p:cNvPr id="20" name="グラフ 19"/>
          <p:cNvGraphicFramePr>
            <a:graphicFrameLocks/>
          </p:cNvGraphicFramePr>
          <p:nvPr>
            <p:extLst>
              <p:ext uri="{D42A27DB-BD31-4B8C-83A1-F6EECF244321}">
                <p14:modId xmlns:p14="http://schemas.microsoft.com/office/powerpoint/2010/main" val="121793579"/>
              </p:ext>
            </p:extLst>
          </p:nvPr>
        </p:nvGraphicFramePr>
        <p:xfrm>
          <a:off x="611560" y="2061048"/>
          <a:ext cx="8100000"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強調線吹き出し 1 20"/>
          <p:cNvSpPr/>
          <p:nvPr/>
        </p:nvSpPr>
        <p:spPr>
          <a:xfrm rot="16200000">
            <a:off x="7209832" y="1793423"/>
            <a:ext cx="318830" cy="1080116"/>
          </a:xfrm>
          <a:prstGeom prst="accentCallout1">
            <a:avLst>
              <a:gd name="adj1" fmla="val 55315"/>
              <a:gd name="adj2" fmla="val -789"/>
              <a:gd name="adj3" fmla="val 55178"/>
              <a:gd name="adj4" fmla="val -92224"/>
            </a:avLst>
          </a:prstGeom>
          <a:noFill/>
          <a:ln w="25400">
            <a:solidFill>
              <a:schemeClr val="tx1"/>
            </a:solidFill>
            <a:tailEnd type="arrow" w="med" len="lg"/>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sz="900">
                <a:ln w="9525">
                  <a:noFill/>
                  <a:round/>
                  <a:headEnd/>
                  <a:tailEnd/>
                </a:ln>
                <a:solidFill>
                  <a:schemeClr val="tx1"/>
                </a:solidFill>
                <a:latin typeface="メイリオ" panose="020B0604030504040204" pitchFamily="50" charset="-128"/>
                <a:ea typeface="メイリオ" panose="020B0604030504040204" pitchFamily="50" charset="-128"/>
              </a:rPr>
              <a:t>Impact of the first wave of the COVID-19 pandemic</a:t>
            </a:r>
          </a:p>
        </p:txBody>
      </p:sp>
      <p:sp>
        <p:nvSpPr>
          <p:cNvPr id="22" name="テキスト プレースホルダ 3"/>
          <p:cNvSpPr>
            <a:spLocks noGrp="1"/>
          </p:cNvSpPr>
          <p:nvPr>
            <p:ph type="body" sz="quarter" idx="14"/>
          </p:nvPr>
        </p:nvSpPr>
        <p:spPr>
          <a:xfrm>
            <a:off x="1115616" y="1534430"/>
            <a:ext cx="7380000" cy="526418"/>
          </a:xfrm>
        </p:spPr>
        <p:txBody>
          <a:bodyPr anchor="t"/>
          <a:lstStyle/>
          <a:p>
            <a:pPr marL="0" indent="0">
              <a:spcAft>
                <a:spcPts val="600"/>
              </a:spcAft>
              <a:buNone/>
            </a:pPr>
            <a:r>
              <a:rPr lang="en-US" sz="1500" b="0" dirty="0">
                <a:solidFill>
                  <a:schemeClr val="tx1"/>
                </a:solidFill>
              </a:rPr>
              <a:t>Due to the first wave of the COVID-19 pandemic, the monthly net increase in the number of member companies dropped sharply in August. Since then, that number has been picking up.</a:t>
            </a:r>
          </a:p>
        </p:txBody>
      </p:sp>
      <p:sp>
        <p:nvSpPr>
          <p:cNvPr id="23" name="テキスト プレースホルダ 3"/>
          <p:cNvSpPr>
            <a:spLocks noGrp="1"/>
          </p:cNvSpPr>
          <p:nvPr>
            <p:ph type="body" sz="quarter" idx="14"/>
          </p:nvPr>
        </p:nvSpPr>
        <p:spPr>
          <a:xfrm>
            <a:off x="3902739" y="2636912"/>
            <a:ext cx="1517641" cy="291952"/>
          </a:xfrm>
        </p:spPr>
        <p:txBody>
          <a:bodyPr anchor="t"/>
          <a:lstStyle/>
          <a:p>
            <a:pPr marL="0" indent="0">
              <a:spcAft>
                <a:spcPts val="600"/>
              </a:spcAft>
              <a:buNone/>
            </a:pPr>
            <a:r>
              <a:rPr lang="en-US" sz="1200" b="0" dirty="0">
                <a:solidFill>
                  <a:schemeClr val="tx1"/>
                </a:solidFill>
              </a:rPr>
              <a:t>Monthly net increase in the number of companies</a:t>
            </a:r>
          </a:p>
        </p:txBody>
      </p:sp>
      <p:sp>
        <p:nvSpPr>
          <p:cNvPr id="24" name="タイトル 1">
            <a:extLst>
              <a:ext uri="{FF2B5EF4-FFF2-40B4-BE49-F238E27FC236}">
                <a16:creationId xmlns:a16="http://schemas.microsoft.com/office/drawing/2014/main" id="{D8D8A067-D508-47A0-BA7F-B62A1696E8CC}"/>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424289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8</a:t>
            </a:fld>
            <a:endParaRPr lang="ja-JP" altLang="en-US"/>
          </a:p>
        </p:txBody>
      </p:sp>
      <p:cxnSp>
        <p:nvCxnSpPr>
          <p:cNvPr id="7" name="直線コネクタ 6"/>
          <p:cNvCxnSpPr/>
          <p:nvPr/>
        </p:nvCxnSpPr>
        <p:spPr>
          <a:xfrm>
            <a:off x="444658" y="6309320"/>
            <a:ext cx="8280000" cy="0"/>
          </a:xfrm>
          <a:prstGeom prst="line">
            <a:avLst/>
          </a:prstGeom>
          <a:ln w="9525">
            <a:solidFill>
              <a:srgbClr val="0070C0"/>
            </a:solidFill>
            <a:round/>
            <a:headEnd type="none"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8" name="グラフ 7"/>
          <p:cNvGraphicFramePr>
            <a:graphicFrameLocks/>
          </p:cNvGraphicFramePr>
          <p:nvPr>
            <p:extLst>
              <p:ext uri="{D42A27DB-BD31-4B8C-83A1-F6EECF244321}">
                <p14:modId xmlns:p14="http://schemas.microsoft.com/office/powerpoint/2010/main" val="3806466078"/>
              </p:ext>
            </p:extLst>
          </p:nvPr>
        </p:nvGraphicFramePr>
        <p:xfrm>
          <a:off x="520107" y="2695805"/>
          <a:ext cx="4104000" cy="33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1337729112"/>
              </p:ext>
            </p:extLst>
          </p:nvPr>
        </p:nvGraphicFramePr>
        <p:xfrm>
          <a:off x="4584658" y="2620394"/>
          <a:ext cx="4104000" cy="338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615386" y="2886241"/>
            <a:ext cx="3937090" cy="25472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dirty="0">
                <a:ln w="9525">
                  <a:noFill/>
                  <a:round/>
                  <a:headEnd/>
                  <a:tailEnd/>
                </a:ln>
                <a:solidFill>
                  <a:schemeClr val="tx1"/>
                </a:solidFill>
                <a:latin typeface="メイリオ" panose="020B0604030504040204" pitchFamily="50" charset="-128"/>
                <a:ea typeface="メイリオ" panose="020B0604030504040204" pitchFamily="50" charset="-128"/>
              </a:rPr>
              <a:t>Benchmarking-related business sales (quarterly)</a:t>
            </a:r>
          </a:p>
        </p:txBody>
      </p:sp>
      <p:cxnSp>
        <p:nvCxnSpPr>
          <p:cNvPr id="19" name="直線矢印コネクタ 18"/>
          <p:cNvCxnSpPr/>
          <p:nvPr/>
        </p:nvCxnSpPr>
        <p:spPr>
          <a:xfrm flipV="1">
            <a:off x="5063573" y="2929383"/>
            <a:ext cx="3180835" cy="1825408"/>
          </a:xfrm>
          <a:prstGeom prst="straightConnector1">
            <a:avLst/>
          </a:prstGeom>
          <a:ln w="34925">
            <a:solidFill>
              <a:srgbClr val="0070C0"/>
            </a:solidFill>
            <a:prstDash val="sysDot"/>
            <a:round/>
            <a:headEnd type="none" w="lg" len="lg"/>
            <a:tailEnd type="arrow" w="lg" len="med"/>
          </a:ln>
        </p:spPr>
        <p:style>
          <a:lnRef idx="1">
            <a:schemeClr val="accent1"/>
          </a:lnRef>
          <a:fillRef idx="0">
            <a:schemeClr val="accent1"/>
          </a:fillRef>
          <a:effectRef idx="0">
            <a:schemeClr val="accent1"/>
          </a:effectRef>
          <a:fontRef idx="minor">
            <a:schemeClr val="tx1"/>
          </a:fontRef>
        </p:style>
      </p:cxnSp>
      <p:sp>
        <p:nvSpPr>
          <p:cNvPr id="22" name="楕円 21"/>
          <p:cNvSpPr/>
          <p:nvPr/>
        </p:nvSpPr>
        <p:spPr>
          <a:xfrm>
            <a:off x="5203446" y="4577850"/>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5" name="楕円 24"/>
          <p:cNvSpPr/>
          <p:nvPr/>
        </p:nvSpPr>
        <p:spPr>
          <a:xfrm>
            <a:off x="6100794" y="4082107"/>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7" name="楕円 26"/>
          <p:cNvSpPr/>
          <p:nvPr/>
        </p:nvSpPr>
        <p:spPr>
          <a:xfrm>
            <a:off x="7025845" y="3542055"/>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9" name="楕円 28"/>
          <p:cNvSpPr/>
          <p:nvPr/>
        </p:nvSpPr>
        <p:spPr>
          <a:xfrm>
            <a:off x="7892681" y="3162737"/>
            <a:ext cx="180000" cy="396000"/>
          </a:xfrm>
          <a:prstGeom prst="ellipse">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0" name="楕円 29"/>
          <p:cNvSpPr/>
          <p:nvPr/>
        </p:nvSpPr>
        <p:spPr>
          <a:xfrm>
            <a:off x="7920384" y="3027034"/>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2" name="円弧 31"/>
          <p:cNvSpPr/>
          <p:nvPr/>
        </p:nvSpPr>
        <p:spPr>
          <a:xfrm rot="20060874" flipV="1">
            <a:off x="633583" y="3388715"/>
            <a:ext cx="4504699" cy="1574192"/>
          </a:xfrm>
          <a:prstGeom prst="arc">
            <a:avLst>
              <a:gd name="adj1" fmla="val 11305784"/>
              <a:gd name="adj2" fmla="val 20218694"/>
            </a:avLst>
          </a:prstGeom>
          <a:ln w="34925">
            <a:solidFill>
              <a:srgbClr val="0070C0"/>
            </a:solidFill>
            <a:prstDash val="sysDot"/>
            <a:round/>
            <a:headEnd type="none" w="lg" len="lg"/>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楕円 32"/>
          <p:cNvSpPr/>
          <p:nvPr/>
        </p:nvSpPr>
        <p:spPr>
          <a:xfrm>
            <a:off x="1191171" y="5288302"/>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4" name="楕円 33"/>
          <p:cNvSpPr/>
          <p:nvPr/>
        </p:nvSpPr>
        <p:spPr>
          <a:xfrm>
            <a:off x="2088588" y="5196859"/>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5" name="楕円 34"/>
          <p:cNvSpPr/>
          <p:nvPr/>
        </p:nvSpPr>
        <p:spPr>
          <a:xfrm>
            <a:off x="2977510" y="4894965"/>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6" name="楕円 35"/>
          <p:cNvSpPr/>
          <p:nvPr/>
        </p:nvSpPr>
        <p:spPr>
          <a:xfrm>
            <a:off x="3874857" y="4407466"/>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39" name="テキスト プレースホルダ 3"/>
          <p:cNvSpPr>
            <a:spLocks noGrp="1"/>
          </p:cNvSpPr>
          <p:nvPr>
            <p:ph type="body" sz="quarter" idx="14"/>
          </p:nvPr>
        </p:nvSpPr>
        <p:spPr>
          <a:xfrm>
            <a:off x="457200" y="836712"/>
            <a:ext cx="3962804" cy="346395"/>
          </a:xfrm>
        </p:spPr>
        <p:txBody>
          <a:bodyPr anchor="t"/>
          <a:lstStyle/>
          <a:p>
            <a:pPr marL="0" indent="0" algn="ctr">
              <a:spcAft>
                <a:spcPts val="600"/>
              </a:spcAft>
              <a:buNone/>
            </a:pPr>
            <a:r>
              <a:rPr lang="en-US" sz="1800" dirty="0">
                <a:solidFill>
                  <a:schemeClr val="tx1"/>
                </a:solidFill>
              </a:rPr>
              <a:t>Benchmarking-related business</a:t>
            </a:r>
          </a:p>
        </p:txBody>
      </p:sp>
      <p:sp>
        <p:nvSpPr>
          <p:cNvPr id="40" name="テキスト プレースホルダ 3"/>
          <p:cNvSpPr>
            <a:spLocks noGrp="1"/>
          </p:cNvSpPr>
          <p:nvPr>
            <p:ph type="body" sz="quarter" idx="14"/>
          </p:nvPr>
        </p:nvSpPr>
        <p:spPr>
          <a:xfrm>
            <a:off x="467544" y="1147831"/>
            <a:ext cx="4464496" cy="841009"/>
          </a:xfrm>
        </p:spPr>
        <p:txBody>
          <a:bodyPr anchor="t"/>
          <a:lstStyle/>
          <a:p>
            <a:pPr marL="0" indent="0">
              <a:spcAft>
                <a:spcPts val="600"/>
              </a:spcAft>
              <a:buNone/>
            </a:pPr>
            <a:r>
              <a:rPr lang="en-US" sz="1400" b="0" dirty="0">
                <a:solidFill>
                  <a:schemeClr val="tx1"/>
                </a:solidFill>
              </a:rPr>
              <a:t>Sales of teardown survey data were strong, including sales of drive motors for electric vehicles. In the vehicle and parts procurement agent business, although there were delays in the shipment of products due to the impact of the COVID-19 crisis, sales growth was remarkable due to an increase in the number of inquiries related to electrification.</a:t>
            </a:r>
          </a:p>
        </p:txBody>
      </p:sp>
      <p:sp>
        <p:nvSpPr>
          <p:cNvPr id="41" name="テキスト プレースホルダ 3"/>
          <p:cNvSpPr>
            <a:spLocks noGrp="1"/>
          </p:cNvSpPr>
          <p:nvPr>
            <p:ph type="body" sz="quarter" idx="14"/>
          </p:nvPr>
        </p:nvSpPr>
        <p:spPr>
          <a:xfrm>
            <a:off x="4788763" y="899707"/>
            <a:ext cx="4139268" cy="337129"/>
          </a:xfrm>
        </p:spPr>
        <p:txBody>
          <a:bodyPr anchor="t"/>
          <a:lstStyle/>
          <a:p>
            <a:pPr marL="0" indent="0" algn="ctr">
              <a:spcAft>
                <a:spcPts val="600"/>
              </a:spcAft>
              <a:buNone/>
            </a:pPr>
            <a:r>
              <a:rPr lang="en-US" sz="1800" dirty="0">
                <a:solidFill>
                  <a:schemeClr val="tx1"/>
                </a:solidFill>
              </a:rPr>
              <a:t>Market forecast information sales business</a:t>
            </a:r>
          </a:p>
        </p:txBody>
      </p:sp>
      <p:sp>
        <p:nvSpPr>
          <p:cNvPr id="42" name="テキスト プレースホルダ 3"/>
          <p:cNvSpPr>
            <a:spLocks noGrp="1"/>
          </p:cNvSpPr>
          <p:nvPr>
            <p:ph type="body" sz="quarter" idx="14"/>
          </p:nvPr>
        </p:nvSpPr>
        <p:spPr>
          <a:xfrm>
            <a:off x="5063572" y="1616330"/>
            <a:ext cx="3571085" cy="732550"/>
          </a:xfrm>
        </p:spPr>
        <p:txBody>
          <a:bodyPr anchor="t"/>
          <a:lstStyle/>
          <a:p>
            <a:pPr marL="0" indent="0">
              <a:spcAft>
                <a:spcPts val="600"/>
              </a:spcAft>
              <a:buNone/>
            </a:pPr>
            <a:r>
              <a:rPr lang="en-US" sz="1400" b="0" dirty="0">
                <a:solidFill>
                  <a:schemeClr val="tx1"/>
                </a:solidFill>
              </a:rPr>
              <a:t>Sales decreased from the previous quarter due to postponement of contract renewals in Q2.</a:t>
            </a:r>
          </a:p>
        </p:txBody>
      </p:sp>
      <p:sp>
        <p:nvSpPr>
          <p:cNvPr id="23" name="正方形/長方形 22"/>
          <p:cNvSpPr/>
          <p:nvPr/>
        </p:nvSpPr>
        <p:spPr>
          <a:xfrm>
            <a:off x="705698" y="3184869"/>
            <a:ext cx="891580" cy="16066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700" dirty="0">
                <a:ln w="9525">
                  <a:noFill/>
                  <a:round/>
                  <a:headEnd/>
                  <a:tailEnd/>
                </a:ln>
                <a:solidFill>
                  <a:schemeClr val="tx1"/>
                </a:solidFill>
                <a:latin typeface="メイリオ" panose="020B0604030504040204" pitchFamily="50" charset="-128"/>
                <a:ea typeface="メイリオ" panose="020B0604030504040204" pitchFamily="50" charset="-128"/>
              </a:rPr>
              <a:t>JPY Millions</a:t>
            </a:r>
          </a:p>
        </p:txBody>
      </p:sp>
      <p:sp>
        <p:nvSpPr>
          <p:cNvPr id="24" name="正方形/長方形 23"/>
          <p:cNvSpPr/>
          <p:nvPr/>
        </p:nvSpPr>
        <p:spPr>
          <a:xfrm>
            <a:off x="4699499" y="3068960"/>
            <a:ext cx="854330" cy="24963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700" dirty="0">
                <a:ln w="9525">
                  <a:noFill/>
                  <a:round/>
                  <a:headEnd/>
                  <a:tailEnd/>
                </a:ln>
                <a:solidFill>
                  <a:schemeClr val="tx1"/>
                </a:solidFill>
                <a:latin typeface="メイリオ" panose="020B0604030504040204" pitchFamily="50" charset="-128"/>
                <a:ea typeface="メイリオ" panose="020B0604030504040204" pitchFamily="50" charset="-128"/>
              </a:rPr>
              <a:t>JPY Millions</a:t>
            </a:r>
          </a:p>
        </p:txBody>
      </p:sp>
      <p:sp>
        <p:nvSpPr>
          <p:cNvPr id="28" name="タイトル 1">
            <a:extLst>
              <a:ext uri="{FF2B5EF4-FFF2-40B4-BE49-F238E27FC236}">
                <a16:creationId xmlns:a16="http://schemas.microsoft.com/office/drawing/2014/main" id="{6C9FF74E-1BEF-4694-862E-426E6DB3F235}"/>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315784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6"/>
          </p:nvPr>
        </p:nvSpPr>
        <p:spPr/>
        <p:txBody>
          <a:bodyPr/>
          <a:lstStyle/>
          <a:p>
            <a:pPr>
              <a:defRPr/>
            </a:pPr>
            <a:fld id="{13AA114E-4709-48E6-8522-F70C0507842B}" type="slidenum">
              <a:rPr lang="ja-JP" altLang="en-US" smtClean="0"/>
              <a:pPr>
                <a:defRPr/>
              </a:pPr>
              <a:t>9</a:t>
            </a:fld>
            <a:endParaRPr lang="ja-JP" altLang="en-US"/>
          </a:p>
        </p:txBody>
      </p:sp>
      <p:cxnSp>
        <p:nvCxnSpPr>
          <p:cNvPr id="7" name="直線コネクタ 6"/>
          <p:cNvCxnSpPr/>
          <p:nvPr/>
        </p:nvCxnSpPr>
        <p:spPr>
          <a:xfrm>
            <a:off x="444658" y="6196328"/>
            <a:ext cx="8280000" cy="0"/>
          </a:xfrm>
          <a:prstGeom prst="line">
            <a:avLst/>
          </a:prstGeom>
          <a:ln w="9525">
            <a:solidFill>
              <a:srgbClr val="0070C0"/>
            </a:solidFill>
            <a:round/>
            <a:headEnd type="none"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13" name="グラフ 12"/>
          <p:cNvGraphicFramePr>
            <a:graphicFrameLocks/>
          </p:cNvGraphicFramePr>
          <p:nvPr>
            <p:extLst>
              <p:ext uri="{D42A27DB-BD31-4B8C-83A1-F6EECF244321}">
                <p14:modId xmlns:p14="http://schemas.microsoft.com/office/powerpoint/2010/main" val="2136645748"/>
              </p:ext>
            </p:extLst>
          </p:nvPr>
        </p:nvGraphicFramePr>
        <p:xfrm>
          <a:off x="4680015" y="2297437"/>
          <a:ext cx="4104000" cy="349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3953053844"/>
              </p:ext>
            </p:extLst>
          </p:nvPr>
        </p:nvGraphicFramePr>
        <p:xfrm>
          <a:off x="455297" y="2259680"/>
          <a:ext cx="4104000" cy="349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flipV="1">
            <a:off x="971600" y="3260045"/>
            <a:ext cx="3384376" cy="1487230"/>
          </a:xfrm>
          <a:prstGeom prst="straightConnector1">
            <a:avLst/>
          </a:prstGeom>
          <a:ln w="34925">
            <a:solidFill>
              <a:srgbClr val="0070C0"/>
            </a:solidFill>
            <a:prstDash val="sysDot"/>
            <a:round/>
            <a:headEnd type="none" w="lg" len="lg"/>
            <a:tailEnd type="arrow" w="lg" len="med"/>
          </a:ln>
        </p:spPr>
        <p:style>
          <a:lnRef idx="1">
            <a:schemeClr val="accent1"/>
          </a:lnRef>
          <a:fillRef idx="0">
            <a:schemeClr val="accent1"/>
          </a:fillRef>
          <a:effectRef idx="0">
            <a:schemeClr val="accent1"/>
          </a:effectRef>
          <a:fontRef idx="minor">
            <a:schemeClr val="tx1"/>
          </a:fontRef>
        </p:style>
      </p:cxnSp>
      <p:sp>
        <p:nvSpPr>
          <p:cNvPr id="11" name="楕円 10"/>
          <p:cNvSpPr/>
          <p:nvPr/>
        </p:nvSpPr>
        <p:spPr>
          <a:xfrm>
            <a:off x="1090677" y="4621516"/>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4" name="楕円 13"/>
          <p:cNvSpPr/>
          <p:nvPr/>
        </p:nvSpPr>
        <p:spPr>
          <a:xfrm>
            <a:off x="1999102" y="4210116"/>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5" name="楕円 14"/>
          <p:cNvSpPr/>
          <p:nvPr/>
        </p:nvSpPr>
        <p:spPr>
          <a:xfrm>
            <a:off x="2904762" y="3814019"/>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6" name="楕円 15"/>
          <p:cNvSpPr/>
          <p:nvPr/>
        </p:nvSpPr>
        <p:spPr>
          <a:xfrm>
            <a:off x="3799302" y="3431741"/>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17" name="楕円 16"/>
          <p:cNvSpPr/>
          <p:nvPr/>
        </p:nvSpPr>
        <p:spPr>
          <a:xfrm>
            <a:off x="3749469" y="3581329"/>
            <a:ext cx="216000" cy="1296000"/>
          </a:xfrm>
          <a:prstGeom prst="ellipse">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cxnSp>
        <p:nvCxnSpPr>
          <p:cNvPr id="18" name="直線矢印コネクタ 17"/>
          <p:cNvCxnSpPr/>
          <p:nvPr/>
        </p:nvCxnSpPr>
        <p:spPr>
          <a:xfrm flipV="1">
            <a:off x="5220072" y="4149080"/>
            <a:ext cx="3312368" cy="605251"/>
          </a:xfrm>
          <a:prstGeom prst="straightConnector1">
            <a:avLst/>
          </a:prstGeom>
          <a:ln w="34925">
            <a:solidFill>
              <a:srgbClr val="0070C0"/>
            </a:solidFill>
            <a:prstDash val="sysDot"/>
            <a:round/>
            <a:headEnd type="none" w="lg" len="lg"/>
            <a:tailEnd type="arrow" w="lg" len="med"/>
          </a:ln>
        </p:spPr>
        <p:style>
          <a:lnRef idx="1">
            <a:schemeClr val="accent1"/>
          </a:lnRef>
          <a:fillRef idx="0">
            <a:schemeClr val="accent1"/>
          </a:fillRef>
          <a:effectRef idx="0">
            <a:schemeClr val="accent1"/>
          </a:effectRef>
          <a:fontRef idx="minor">
            <a:schemeClr val="tx1"/>
          </a:fontRef>
        </p:style>
      </p:cxnSp>
      <p:sp>
        <p:nvSpPr>
          <p:cNvPr id="19" name="楕円 18"/>
          <p:cNvSpPr/>
          <p:nvPr/>
        </p:nvSpPr>
        <p:spPr>
          <a:xfrm>
            <a:off x="5285793" y="4664213"/>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0" name="楕円 19"/>
          <p:cNvSpPr/>
          <p:nvPr/>
        </p:nvSpPr>
        <p:spPr>
          <a:xfrm>
            <a:off x="6199767" y="4511884"/>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1" name="楕円 20"/>
          <p:cNvSpPr/>
          <p:nvPr/>
        </p:nvSpPr>
        <p:spPr>
          <a:xfrm>
            <a:off x="7119245" y="4334504"/>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2" name="楕円 21"/>
          <p:cNvSpPr/>
          <p:nvPr/>
        </p:nvSpPr>
        <p:spPr>
          <a:xfrm>
            <a:off x="8013784" y="4187791"/>
            <a:ext cx="108000" cy="108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3" name="楕円 22"/>
          <p:cNvSpPr/>
          <p:nvPr/>
        </p:nvSpPr>
        <p:spPr>
          <a:xfrm>
            <a:off x="7981315" y="4309562"/>
            <a:ext cx="432048" cy="432000"/>
          </a:xfrm>
          <a:prstGeom prst="ellipse">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kern="10" spc="30" dirty="0">
              <a:ln w="9525">
                <a:noFill/>
                <a:round/>
                <a:headEnd/>
                <a:tailEnd/>
              </a:ln>
              <a:solidFill>
                <a:schemeClr val="bg1"/>
              </a:solidFill>
              <a:latin typeface="Eras Bold ITC"/>
            </a:endParaRPr>
          </a:p>
        </p:txBody>
      </p:sp>
      <p:sp>
        <p:nvSpPr>
          <p:cNvPr id="28" name="テキスト プレースホルダ 3"/>
          <p:cNvSpPr>
            <a:spLocks noGrp="1"/>
          </p:cNvSpPr>
          <p:nvPr>
            <p:ph type="body" sz="quarter" idx="14"/>
          </p:nvPr>
        </p:nvSpPr>
        <p:spPr>
          <a:xfrm>
            <a:off x="724212" y="899708"/>
            <a:ext cx="3695791" cy="329448"/>
          </a:xfrm>
        </p:spPr>
        <p:txBody>
          <a:bodyPr anchor="t"/>
          <a:lstStyle/>
          <a:p>
            <a:pPr marL="0" indent="0" algn="ctr">
              <a:spcAft>
                <a:spcPts val="600"/>
              </a:spcAft>
              <a:buNone/>
            </a:pPr>
            <a:r>
              <a:rPr lang="en-US" sz="1800">
                <a:solidFill>
                  <a:schemeClr val="tx1"/>
                </a:solidFill>
              </a:rPr>
              <a:t>Consulting business</a:t>
            </a:r>
          </a:p>
        </p:txBody>
      </p:sp>
      <p:sp>
        <p:nvSpPr>
          <p:cNvPr id="29" name="テキスト プレースホルダ 3"/>
          <p:cNvSpPr>
            <a:spLocks noGrp="1"/>
          </p:cNvSpPr>
          <p:nvPr>
            <p:ph type="body" sz="quarter" idx="14"/>
          </p:nvPr>
        </p:nvSpPr>
        <p:spPr>
          <a:xfrm>
            <a:off x="574107" y="1405542"/>
            <a:ext cx="3996000" cy="732550"/>
          </a:xfrm>
        </p:spPr>
        <p:txBody>
          <a:bodyPr anchor="t"/>
          <a:lstStyle/>
          <a:p>
            <a:pPr marL="0" indent="0">
              <a:spcAft>
                <a:spcPts val="600"/>
              </a:spcAft>
              <a:buNone/>
            </a:pPr>
            <a:r>
              <a:rPr lang="en-US" sz="1400" b="0" dirty="0">
                <a:solidFill>
                  <a:schemeClr val="tx1"/>
                </a:solidFill>
              </a:rPr>
              <a:t>Sales declined significantly quarter-over-quarter due to postponement of orders in Q2 due to </a:t>
            </a:r>
            <a:r>
              <a:rPr kumimoji="1" lang="en-US" sz="1400" b="0" dirty="0">
                <a:solidFill>
                  <a:schemeClr val="tx1"/>
                </a:solidFill>
              </a:rPr>
              <a:t>stalled approval processes</a:t>
            </a:r>
            <a:r>
              <a:rPr lang="en-US" sz="1400" b="0" dirty="0">
                <a:solidFill>
                  <a:schemeClr val="tx1"/>
                </a:solidFill>
              </a:rPr>
              <a:t>.</a:t>
            </a:r>
          </a:p>
        </p:txBody>
      </p:sp>
      <p:sp>
        <p:nvSpPr>
          <p:cNvPr id="30" name="テキスト プレースホルダ 3"/>
          <p:cNvSpPr>
            <a:spLocks noGrp="1"/>
          </p:cNvSpPr>
          <p:nvPr>
            <p:ph type="body" sz="quarter" idx="14"/>
          </p:nvPr>
        </p:nvSpPr>
        <p:spPr>
          <a:xfrm>
            <a:off x="4836649" y="899708"/>
            <a:ext cx="3695791" cy="329448"/>
          </a:xfrm>
        </p:spPr>
        <p:txBody>
          <a:bodyPr anchor="t"/>
          <a:lstStyle/>
          <a:p>
            <a:pPr marL="0" indent="0" algn="ctr">
              <a:spcAft>
                <a:spcPts val="600"/>
              </a:spcAft>
              <a:buNone/>
            </a:pPr>
            <a:r>
              <a:rPr lang="en-US" sz="1800">
                <a:solidFill>
                  <a:schemeClr val="tx1"/>
                </a:solidFill>
              </a:rPr>
              <a:t>Recruiting Solutions business</a:t>
            </a:r>
          </a:p>
        </p:txBody>
      </p:sp>
      <p:sp>
        <p:nvSpPr>
          <p:cNvPr id="31" name="テキスト プレースホルダ 3"/>
          <p:cNvSpPr>
            <a:spLocks noGrp="1"/>
          </p:cNvSpPr>
          <p:nvPr>
            <p:ph type="body" sz="quarter" idx="14"/>
          </p:nvPr>
        </p:nvSpPr>
        <p:spPr>
          <a:xfrm>
            <a:off x="4638658" y="1405542"/>
            <a:ext cx="3996000" cy="732550"/>
          </a:xfrm>
        </p:spPr>
        <p:txBody>
          <a:bodyPr anchor="t"/>
          <a:lstStyle/>
          <a:p>
            <a:pPr marL="0" indent="0">
              <a:spcAft>
                <a:spcPts val="600"/>
              </a:spcAft>
              <a:buNone/>
            </a:pPr>
            <a:r>
              <a:rPr lang="en-US" sz="1400" b="0" dirty="0">
                <a:solidFill>
                  <a:schemeClr val="tx1"/>
                </a:solidFill>
              </a:rPr>
              <a:t>The impact of the hiring freezes in Q2 lingered, and new contract signings were soft.</a:t>
            </a:r>
          </a:p>
        </p:txBody>
      </p:sp>
      <p:sp>
        <p:nvSpPr>
          <p:cNvPr id="24" name="正方形/長方形 23"/>
          <p:cNvSpPr/>
          <p:nvPr/>
        </p:nvSpPr>
        <p:spPr>
          <a:xfrm>
            <a:off x="661438" y="2922133"/>
            <a:ext cx="886226" cy="21883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700" dirty="0">
                <a:ln w="9525">
                  <a:noFill/>
                  <a:round/>
                  <a:headEnd/>
                  <a:tailEnd/>
                </a:ln>
                <a:solidFill>
                  <a:schemeClr val="tx1"/>
                </a:solidFill>
                <a:latin typeface="メイリオ" panose="020B0604030504040204" pitchFamily="50" charset="-128"/>
                <a:ea typeface="メイリオ" panose="020B0604030504040204" pitchFamily="50" charset="-128"/>
              </a:rPr>
              <a:t>JPY Millions</a:t>
            </a:r>
          </a:p>
        </p:txBody>
      </p:sp>
      <p:sp>
        <p:nvSpPr>
          <p:cNvPr id="25" name="正方形/長方形 24"/>
          <p:cNvSpPr/>
          <p:nvPr/>
        </p:nvSpPr>
        <p:spPr>
          <a:xfrm>
            <a:off x="4793636" y="2919441"/>
            <a:ext cx="930491" cy="34060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700" dirty="0">
                <a:ln w="9525">
                  <a:noFill/>
                  <a:round/>
                  <a:headEnd/>
                  <a:tailEnd/>
                </a:ln>
                <a:solidFill>
                  <a:schemeClr val="tx1"/>
                </a:solidFill>
                <a:latin typeface="メイリオ" panose="020B0604030504040204" pitchFamily="50" charset="-128"/>
                <a:ea typeface="メイリオ" panose="020B0604030504040204" pitchFamily="50" charset="-128"/>
              </a:rPr>
              <a:t>JPY Millions</a:t>
            </a:r>
          </a:p>
        </p:txBody>
      </p:sp>
      <p:sp>
        <p:nvSpPr>
          <p:cNvPr id="27" name="タイトル 1">
            <a:extLst>
              <a:ext uri="{FF2B5EF4-FFF2-40B4-BE49-F238E27FC236}">
                <a16:creationId xmlns:a16="http://schemas.microsoft.com/office/drawing/2014/main" id="{72D406BF-9221-4244-8944-1C125C674957}"/>
              </a:ext>
            </a:extLst>
          </p:cNvPr>
          <p:cNvSpPr>
            <a:spLocks noGrp="1"/>
          </p:cNvSpPr>
          <p:nvPr>
            <p:ph type="title"/>
          </p:nvPr>
        </p:nvSpPr>
        <p:spPr>
          <a:xfrm>
            <a:off x="457199" y="329634"/>
            <a:ext cx="7979747" cy="294558"/>
          </a:xfrm>
        </p:spPr>
        <p:txBody>
          <a:bodyPr>
            <a:noAutofit/>
          </a:bodyPr>
          <a:lstStyle/>
          <a:p>
            <a:r>
              <a:rPr lang="en-US" b="1" dirty="0">
                <a:solidFill>
                  <a:srgbClr val="0070C0"/>
                </a:solidFill>
                <a:latin typeface="Arial" panose="020B0604020202020204" pitchFamily="34" charset="0"/>
                <a:cs typeface="Arial" panose="020B0604020202020204" pitchFamily="34" charset="0"/>
              </a:rPr>
              <a:t>Summary of the FY</a:t>
            </a:r>
            <a:r>
              <a:rPr kumimoji="1" lang="en-US" b="1" dirty="0">
                <a:solidFill>
                  <a:srgbClr val="0070C0"/>
                </a:solidFill>
                <a:latin typeface="Arial" panose="020B0604020202020204" pitchFamily="34" charset="0"/>
                <a:cs typeface="Arial" panose="020B0604020202020204" pitchFamily="34" charset="0"/>
              </a:rPr>
              <a:t> ended December 31, 2020</a:t>
            </a:r>
          </a:p>
        </p:txBody>
      </p:sp>
    </p:spTree>
    <p:extLst>
      <p:ext uri="{BB962C8B-B14F-4D97-AF65-F5344CB8AC3E}">
        <p14:creationId xmlns:p14="http://schemas.microsoft.com/office/powerpoint/2010/main" val="322757457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w="25400">
          <a:solidFill>
            <a:schemeClr val="bg1"/>
          </a:solidFill>
        </a:ln>
      </a:spPr>
      <a:bodyPr rtlCol="0" anchor="ctr"/>
      <a:lstStyle>
        <a:defPPr algn="ctr">
          <a:defRPr kumimoji="1" i="1" kern="10" spc="30" dirty="0" smtClean="0">
            <a:ln w="9525">
              <a:noFill/>
              <a:round/>
              <a:headEnd/>
              <a:tailEnd/>
            </a:ln>
            <a:solidFill>
              <a:schemeClr val="bg1"/>
            </a:solidFill>
            <a:latin typeface="Eras Bold ITC"/>
          </a:defRPr>
        </a:defPPr>
      </a:lstStyle>
      <a:style>
        <a:lnRef idx="2">
          <a:schemeClr val="accent1">
            <a:shade val="50000"/>
          </a:schemeClr>
        </a:lnRef>
        <a:fillRef idx="1">
          <a:schemeClr val="accent1"/>
        </a:fillRef>
        <a:effectRef idx="0">
          <a:schemeClr val="accent1"/>
        </a:effectRef>
        <a:fontRef idx="minor">
          <a:schemeClr val="lt1"/>
        </a:fontRef>
      </a:style>
    </a:spDef>
    <a:lnDef>
      <a:spPr>
        <a:ln w="34925">
          <a:solidFill>
            <a:srgbClr val="0070C0"/>
          </a:solidFill>
          <a:round/>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80235</TotalTime>
  <Words>3765</Words>
  <Application>Microsoft Office PowerPoint</Application>
  <PresentationFormat>画面に合わせる (4:3)</PresentationFormat>
  <Paragraphs>483</Paragraphs>
  <Slides>40</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ＭＳ Ｐゴシック</vt:lpstr>
      <vt:lpstr>メイリオ</vt:lpstr>
      <vt:lpstr>Arial</vt:lpstr>
      <vt:lpstr>Calibri</vt:lpstr>
      <vt:lpstr>Eras Bold ITC</vt:lpstr>
      <vt:lpstr>Wingdings</vt:lpstr>
      <vt:lpstr>デザインの設定</vt:lpstr>
      <vt:lpstr>FY ended Dec. 31, 2020</vt:lpstr>
      <vt:lpstr>PowerPoint プレゼンテーション</vt:lpstr>
      <vt:lpstr>Outline</vt:lpstr>
      <vt:lpstr>PowerPoint プレゼンテーション</vt:lpstr>
      <vt:lpstr>Summary of the FY ended December 31, 2020</vt:lpstr>
      <vt:lpstr>Summary of the FY ended December 31, 2020</vt:lpstr>
      <vt:lpstr>Summary of the FY ended December 31, 2020</vt:lpstr>
      <vt:lpstr>Summary of the FY ended December 31, 2020</vt:lpstr>
      <vt:lpstr>Summary of the FY ended December 31, 2020</vt:lpstr>
      <vt:lpstr>Summary of the FY ended December 31, 2020</vt:lpstr>
      <vt:lpstr>Summary of the FY ended December 31, 2020</vt:lpstr>
      <vt:lpstr>Summary of the FY ended December 31, 2020</vt:lpstr>
      <vt:lpstr>Summary of the FY ended December 31, 2020</vt:lpstr>
      <vt:lpstr>Summary of the FY ended December 31, 2020</vt:lpstr>
      <vt:lpstr>PowerPoint プレゼンテーション</vt:lpstr>
      <vt:lpstr>Summary of Consolidated Financial Results</vt:lpstr>
      <vt:lpstr>Business segment profit and loss</vt:lpstr>
      <vt:lpstr>Business segment profit and loss</vt:lpstr>
      <vt:lpstr>Business segment profit and loss</vt:lpstr>
      <vt:lpstr>Business segment profit and loss</vt:lpstr>
      <vt:lpstr>Business segment profit and loss</vt:lpstr>
      <vt:lpstr>Sales summary by region for the "Information Platform" business</vt:lpstr>
      <vt:lpstr>Composition of "Information Platform" business by Industry and Occupation</vt:lpstr>
      <vt:lpstr>Sales by Region for the Information Platform business</vt:lpstr>
      <vt:lpstr>Number of Client Members in the Information Platform business</vt:lpstr>
      <vt:lpstr>PowerPoint プレゼンテーション</vt:lpstr>
      <vt:lpstr>Full-year Earnings Forecast</vt:lpstr>
      <vt:lpstr>Forecasting an 11th consecutive year of record profits</vt:lpstr>
      <vt:lpstr>PowerPoint プレゼンテーション</vt:lpstr>
      <vt:lpstr>Our Vision</vt:lpstr>
      <vt:lpstr>1． Measures to realize a platform for the  automotive industry</vt:lpstr>
      <vt:lpstr>Launch of the Automobile Fund business</vt:lpstr>
      <vt:lpstr>Enhancement of "Information Platform" content</vt:lpstr>
      <vt:lpstr>Benchmarking</vt:lpstr>
      <vt:lpstr>Sales of LMC Automotive Ltd. products (market forecast information)</vt:lpstr>
      <vt:lpstr>Consulting</vt:lpstr>
      <vt:lpstr>Promotional Advertising (LINES)</vt:lpstr>
      <vt:lpstr>HR Introduction</vt:lpstr>
      <vt:lpstr>PowerPoint プレゼンテーション</vt:lpstr>
      <vt:lpstr>Thank you very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決算説明会資料</dc:title>
  <dc:subject>2014年12月期</dc:subject>
  <dc:creator>マークラインズ株式会社</dc:creator>
  <cp:lastModifiedBy>Kenichi Sakai</cp:lastModifiedBy>
  <cp:revision>6450</cp:revision>
  <cp:lastPrinted>2021-02-12T04:31:36Z</cp:lastPrinted>
  <dcterms:created xsi:type="dcterms:W3CDTF">2014-12-18T01:16:31Z</dcterms:created>
  <dcterms:modified xsi:type="dcterms:W3CDTF">2021-02-24T11:19:53Z</dcterms:modified>
</cp:coreProperties>
</file>